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2" r:id="rId3"/>
    <p:sldId id="267" r:id="rId4"/>
    <p:sldId id="268" r:id="rId5"/>
    <p:sldId id="259" r:id="rId6"/>
    <p:sldId id="269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>
    <p:extLst>
      <p:ext uri="{19B8F6BF-5375-455C-9EA6-DF929625EA0E}">
        <p15:presenceInfo xmlns:p15="http://schemas.microsoft.com/office/powerpoint/2012/main" userId="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91"/>
    <p:restoredTop sz="97816"/>
  </p:normalViewPr>
  <p:slideViewPr>
    <p:cSldViewPr snapToGrid="0">
      <p:cViewPr varScale="1">
        <p:scale>
          <a:sx n="159" d="100"/>
          <a:sy n="159" d="100"/>
        </p:scale>
        <p:origin x="100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99C31-7CAD-8170-54D3-575F9BADB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EC7BE3-6049-CED3-9CDC-054041176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E1014A-E740-1A89-77CB-6CEB85B5F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DF33-BD75-8448-B7BE-1988C911BBA5}" type="datetimeFigureOut">
              <a:rPr lang="ru-RU" smtClean="0"/>
              <a:t>09.07.2026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30AEF9-E974-A65C-B2FB-890CC5AC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35D216-1B61-F3E3-06C4-C5F39FA6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8753-2D3B-6E4B-B8EB-441EE866F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70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5837E-7D97-6C04-3FF9-911FCFFA6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DD8379-4762-791E-6B49-50F9BF0E4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9AAE31-2871-F293-0B20-703488DD9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DF33-BD75-8448-B7BE-1988C911BBA5}" type="datetimeFigureOut">
              <a:rPr lang="ru-RU" smtClean="0"/>
              <a:t>09.07.2026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62904-D792-830A-847A-C66EDAC28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7DC53C-9662-C7D8-2E94-04EABD3C2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8753-2D3B-6E4B-B8EB-441EE866F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19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3367AC4-BC3E-EAF3-7374-6E9282FA81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159EB0-CB55-99DA-A455-1A7764E0A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612172-56BE-B1C9-C989-BFB1470F0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DF33-BD75-8448-B7BE-1988C911BBA5}" type="datetimeFigureOut">
              <a:rPr lang="ru-RU" smtClean="0"/>
              <a:t>09.07.2026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E34C7A-8EAD-9A51-3396-392B1D471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50C01B-4E1C-CD9E-2DB2-8F8AC13E7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8753-2D3B-6E4B-B8EB-441EE866F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581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0E6EC-EFB5-C90E-A76E-CC3B7943C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2C041E-DC37-6691-FF0E-0E7F215C1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6B054C-92BD-AE55-110F-70BB53F38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DF33-BD75-8448-B7BE-1988C911BBA5}" type="datetimeFigureOut">
              <a:rPr lang="ru-RU" smtClean="0"/>
              <a:t>09.07.2026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FA71AE-E78E-1068-E752-AA0AD0E99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0296E9-5B14-82E4-BBFB-874C1291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8753-2D3B-6E4B-B8EB-441EE866F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22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55197-0272-8B03-3B58-3C9BE917C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D06CFE-C707-78F4-F3BB-D12DDA6EB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81A47C-AD60-2015-561B-6FDF06D76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DF33-BD75-8448-B7BE-1988C911BBA5}" type="datetimeFigureOut">
              <a:rPr lang="ru-RU" smtClean="0"/>
              <a:t>09.07.2026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D7216A-7D4D-CA40-A002-1F0185F4F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15891C-A0DF-1BC3-202C-B53A62663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8753-2D3B-6E4B-B8EB-441EE866F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674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6349F-7E0A-3A20-6843-A64A5962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C9BBA3-D11D-2AAF-63D7-FBC23A79E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C9AF95-8C08-1166-47DD-DCB1887D2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24E8AA-7AA8-02F2-1500-6E036BCCF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DF33-BD75-8448-B7BE-1988C911BBA5}" type="datetimeFigureOut">
              <a:rPr lang="ru-RU" smtClean="0"/>
              <a:t>09.07.2026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248C04-5983-94DB-C15F-438DF4D39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61D7E-4CB9-36B0-F7E8-E11F84253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8753-2D3B-6E4B-B8EB-441EE866F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28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13298-999D-B034-84F8-B01AB2DF9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6EF439-CBE0-7E07-3659-A4DC6A0D3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6CD8E0-5A00-2047-AD07-9DDDB97D3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AFD763-062D-82E3-09A8-71712BD81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C64CEC-E6B8-F48E-F307-2CD94C66E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3CC1BC1-B049-BAE1-F1FD-73D62732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DF33-BD75-8448-B7BE-1988C911BBA5}" type="datetimeFigureOut">
              <a:rPr lang="ru-RU" smtClean="0"/>
              <a:t>09.07.2026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8409E0B-61E4-FA3C-283B-3153F96AB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654E1D3-443B-3D1B-354C-DEA686AD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8753-2D3B-6E4B-B8EB-441EE866F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83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710A0-22CE-D5EB-2FE8-94EC11FDC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1BBDDE-68EB-C732-4F39-78D716468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DF33-BD75-8448-B7BE-1988C911BBA5}" type="datetimeFigureOut">
              <a:rPr lang="ru-RU" smtClean="0"/>
              <a:t>09.07.2026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9C4257-5A6C-8CFE-D780-9022F70BF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AB0DED-8270-ADE8-4BF0-31BCAECAC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8753-2D3B-6E4B-B8EB-441EE866F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235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960F05-21D1-D456-7D91-FD6FFC1D4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DF33-BD75-8448-B7BE-1988C911BBA5}" type="datetimeFigureOut">
              <a:rPr lang="ru-RU" smtClean="0"/>
              <a:t>09.07.2026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D32577A-2BC3-D8A1-F915-C2EAE1D50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D36613-89B8-31AA-A096-350A065B9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8753-2D3B-6E4B-B8EB-441EE866F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77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4F92B-D7F1-C120-97FB-5B56D891B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AE90E0-B91D-D6F7-23DF-6F122F775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F135BC-8E26-0E89-E2BA-3D66DDBF0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C3BAC9-054D-FEF6-4B6F-5DA555130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DF33-BD75-8448-B7BE-1988C911BBA5}" type="datetimeFigureOut">
              <a:rPr lang="ru-RU" smtClean="0"/>
              <a:t>09.07.2026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988DD2-F1C0-46FF-CF7C-D55B8E2D7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881202-3948-3296-080C-D29932FB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8753-2D3B-6E4B-B8EB-441EE866F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54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975FE-CBE5-9929-B37F-730C54784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BCFD52-06C4-5C22-7674-EB5196853B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07D136-C53D-EEDD-72DC-61D49BC10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5CC876-091E-88AE-888E-6721224F1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DF33-BD75-8448-B7BE-1988C911BBA5}" type="datetimeFigureOut">
              <a:rPr lang="ru-RU" smtClean="0"/>
              <a:t>09.07.2026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AF9AC3-1F2E-C924-8F1E-95A289765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64A0D4-5935-10AA-192B-54E955CA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8753-2D3B-6E4B-B8EB-441EE866F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43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B491B-7503-90C2-308D-91DBE4A0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42A646-38FF-40A3-1C51-B928DCB26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32E6D6-A85D-A20C-1B8D-DA1AED78B9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FDF33-BD75-8448-B7BE-1988C911BBA5}" type="datetimeFigureOut">
              <a:rPr lang="ru-RU" smtClean="0"/>
              <a:t>09.07.2026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DCA862-87A2-300C-F533-F5889BE69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F9231E-B77B-E0C6-8A31-EF4515AB2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B78753-2D3B-6E4B-B8EB-441EE866F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6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idsrussia.ru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trackerflyrf.ru/" TargetMode="Externa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://www.flyrf.r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decima.ru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4.svg"/><Relationship Id="rId21" Type="http://schemas.openxmlformats.org/officeDocument/2006/relationships/image" Target="../media/image32.svg"/><Relationship Id="rId7" Type="http://schemas.openxmlformats.org/officeDocument/2006/relationships/image" Target="../media/image18.sv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svg"/><Relationship Id="rId5" Type="http://schemas.openxmlformats.org/officeDocument/2006/relationships/image" Target="../media/image16.sv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sv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AD514-AF80-31B5-53C0-344358B8F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2DB18-03EB-4272-1839-2EA336B64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541476" cy="2387600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latin typeface="Alumni Sans Pinstripe" pitchFamily="2" charset="0"/>
              </a:rPr>
              <a:t>ОБЕСПЕЧЕНИЕ СОВМЕСТНЫХ ПОЛЕТОВ ПИЛОТИРУЕМОЙ И БЕСПИЛОТНОЙ АВИАЦИИ В  РЕСПУБЛИКЕ ТАДЖИКИСТАН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AF4BF1-0858-E01D-17DD-5E39DCE9F7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ru-RU" dirty="0">
                <a:latin typeface="Alumni Sans Pinstripe" pitchFamily="2" charset="0"/>
              </a:rPr>
              <a:t>ПРОГРАММНО-АППАРАТНЫЙ КОМПЛЕКС «</a:t>
            </a:r>
            <a:r>
              <a:rPr lang="en-US" dirty="0">
                <a:latin typeface="Alumni Sans Pinstripe" pitchFamily="2" charset="0"/>
              </a:rPr>
              <a:t>FLYRF</a:t>
            </a:r>
            <a:r>
              <a:rPr lang="ru-RU" dirty="0">
                <a:latin typeface="Alumni Sans Pinstripe" pitchFamily="2" charset="0"/>
              </a:rPr>
              <a:t>»</a:t>
            </a:r>
          </a:p>
          <a:p>
            <a:r>
              <a:rPr lang="ru-RU" dirty="0">
                <a:latin typeface="Alumni Sans Pinstripe" pitchFamily="2" charset="0"/>
              </a:rPr>
              <a:t>Внедренческая компания «</a:t>
            </a:r>
            <a:r>
              <a:rPr lang="ru-RU" dirty="0">
                <a:latin typeface="Abadi" panose="020B0604020202020204" pitchFamily="34" charset="0"/>
              </a:rPr>
              <a:t>АЙДИЭС»</a:t>
            </a:r>
          </a:p>
          <a:p>
            <a:r>
              <a:rPr lang="en-US" sz="1200" dirty="0">
                <a:latin typeface="Alumni Sans Pinstripe" pitchFamily="2" charset="0"/>
                <a:hlinkClick r:id="rId2"/>
              </a:rPr>
              <a:t>www.idsrussia.ru</a:t>
            </a:r>
            <a:r>
              <a:rPr lang="en-US" sz="1200" dirty="0">
                <a:latin typeface="Alumni Sans Pinstripe" pitchFamily="2" charset="0"/>
              </a:rPr>
              <a:t> </a:t>
            </a:r>
            <a:endParaRPr lang="ru-RU" sz="1200" dirty="0">
              <a:latin typeface="Alumni Sans Pinstripe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618249F-A1B0-F764-E5AC-93F84EA83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8" y="211076"/>
            <a:ext cx="1487723" cy="8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ADA3AB37-117F-18A8-C9E2-F480CC553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23" y="5636310"/>
            <a:ext cx="2165106" cy="122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9A49C8-4BCB-0737-9CF0-9F8966F74876}"/>
              </a:ext>
            </a:extLst>
          </p:cNvPr>
          <p:cNvSpPr txBox="1"/>
          <p:nvPr/>
        </p:nvSpPr>
        <p:spPr>
          <a:xfrm>
            <a:off x="4472354" y="504092"/>
            <a:ext cx="2064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www.trackerflyrf.ru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9098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DEA62-8A2D-4B10-FF90-2AE3276ED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26FB3-9BA1-57C4-500D-DCA4393DF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480408"/>
          </a:xfrm>
        </p:spPr>
        <p:txBody>
          <a:bodyPr anchor="ctr">
            <a:normAutofit/>
          </a:bodyPr>
          <a:lstStyle/>
          <a:p>
            <a:r>
              <a:rPr lang="ru-RU" sz="4800" b="1" dirty="0">
                <a:latin typeface="Alumni Sans Pinstripe" pitchFamily="2" charset="0"/>
              </a:rPr>
              <a:t>КОМПЛЕКСНОЕ ПРЕДЛОЖЕНИЕ ГРУППЫ КОМПАНИЙ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8F718EA-A72F-B7B3-1559-BCEBC643C0A4}"/>
              </a:ext>
            </a:extLst>
          </p:cNvPr>
          <p:cNvGrpSpPr/>
          <p:nvPr/>
        </p:nvGrpSpPr>
        <p:grpSpPr>
          <a:xfrm>
            <a:off x="1290909" y="2347951"/>
            <a:ext cx="3118496" cy="1082097"/>
            <a:chOff x="901413" y="1524820"/>
            <a:chExt cx="3118496" cy="1082097"/>
          </a:xfrm>
        </p:grpSpPr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id="{F58F9A03-05B0-C271-7562-5C9EBBD20883}"/>
                </a:ext>
              </a:extLst>
            </p:cNvPr>
            <p:cNvSpPr txBox="1">
              <a:spLocks/>
            </p:cNvSpPr>
            <p:nvPr/>
          </p:nvSpPr>
          <p:spPr>
            <a:xfrm>
              <a:off x="1981414" y="1524820"/>
              <a:ext cx="2038495" cy="108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2000" dirty="0">
                  <a:latin typeface="Alumni Sans Pinstripe" pitchFamily="2" charset="0"/>
                  <a:cs typeface="Wix Madefor Display" panose="020B0503020203020203" pitchFamily="34" charset="0"/>
                </a:rPr>
                <a:t>ООО «Децима» - производитель трекера </a:t>
              </a:r>
              <a:r>
                <a:rPr lang="en-US" sz="2000" dirty="0">
                  <a:latin typeface="Alumni Sans Pinstripe" pitchFamily="2" charset="0"/>
                  <a:cs typeface="Wix Madefor Display" panose="020B0503020203020203" pitchFamily="34" charset="0"/>
                </a:rPr>
                <a:t>FLYRF</a:t>
              </a:r>
              <a:endParaRPr lang="ru-RU" sz="2000" dirty="0">
                <a:latin typeface="Alumni Sans Pinstripe" pitchFamily="2" charset="0"/>
                <a:cs typeface="Wix Madefor Display" panose="020B0503020203020203" pitchFamily="34" charset="0"/>
              </a:endParaRPr>
            </a:p>
          </p:txBody>
        </p:sp>
        <p:pic>
          <p:nvPicPr>
            <p:cNvPr id="9" name="Рисунок 8" descr="Изображение выглядит как символ, Графика, логотип, Шриф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CF401BE-612A-DB5C-3B81-3753A0B2B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29333"/>
            <a:stretch>
              <a:fillRect/>
            </a:stretch>
          </p:blipFill>
          <p:spPr>
            <a:xfrm>
              <a:off x="901413" y="1526917"/>
              <a:ext cx="1081260" cy="1080000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35E90C8-F567-9935-3E1C-1CD051F06FF6}"/>
              </a:ext>
            </a:extLst>
          </p:cNvPr>
          <p:cNvGrpSpPr/>
          <p:nvPr/>
        </p:nvGrpSpPr>
        <p:grpSpPr>
          <a:xfrm>
            <a:off x="7532521" y="2349000"/>
            <a:ext cx="3551431" cy="1080000"/>
            <a:chOff x="6460964" y="1524820"/>
            <a:chExt cx="3551431" cy="1080000"/>
          </a:xfrm>
        </p:grpSpPr>
        <p:pic>
          <p:nvPicPr>
            <p:cNvPr id="11" name="Рисунок 10" descr="Изображение выглядит как Графика, треугольник, Красочность, творческий подход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C27B733-69A9-BA8F-958C-AB7CA7DB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0964" y="1524820"/>
              <a:ext cx="1080000" cy="1080000"/>
            </a:xfrm>
            <a:prstGeom prst="rect">
              <a:avLst/>
            </a:prstGeom>
          </p:spPr>
        </p:pic>
        <p:sp>
          <p:nvSpPr>
            <p:cNvPr id="12" name="Заголовок 1">
              <a:extLst>
                <a:ext uri="{FF2B5EF4-FFF2-40B4-BE49-F238E27FC236}">
                  <a16:creationId xmlns:a16="http://schemas.microsoft.com/office/drawing/2014/main" id="{1FD9BBF8-A37A-96E2-D5B4-A155F06BE362}"/>
                </a:ext>
              </a:extLst>
            </p:cNvPr>
            <p:cNvSpPr txBox="1">
              <a:spLocks/>
            </p:cNvSpPr>
            <p:nvPr/>
          </p:nvSpPr>
          <p:spPr>
            <a:xfrm>
              <a:off x="7540965" y="1524820"/>
              <a:ext cx="2471430" cy="108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2000" dirty="0">
                  <a:latin typeface="Alumni Sans Pinstripe" pitchFamily="2" charset="0"/>
                  <a:cs typeface="Wix Madefor Display" panose="020B0503020203020203" pitchFamily="34" charset="0"/>
                </a:rPr>
                <a:t>ООО «Софт Аэро» - разработчик программного обеспечения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AE09659-81CE-9B35-4C2C-514975AF07AD}"/>
              </a:ext>
            </a:extLst>
          </p:cNvPr>
          <p:cNvGrpSpPr/>
          <p:nvPr/>
        </p:nvGrpSpPr>
        <p:grpSpPr>
          <a:xfrm>
            <a:off x="6847907" y="4638005"/>
            <a:ext cx="4873711" cy="1151714"/>
            <a:chOff x="6460964" y="4080395"/>
            <a:chExt cx="4873711" cy="1151714"/>
          </a:xfrm>
        </p:grpSpPr>
        <p:pic>
          <p:nvPicPr>
            <p:cNvPr id="14" name="Picture 2" descr="Picture background">
              <a:extLst>
                <a:ext uri="{FF2B5EF4-FFF2-40B4-BE49-F238E27FC236}">
                  <a16:creationId xmlns:a16="http://schemas.microsoft.com/office/drawing/2014/main" id="{EBC3AF05-F210-C661-A8FA-C86CAD2D57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964" y="408039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Заголовок 1">
              <a:extLst>
                <a:ext uri="{FF2B5EF4-FFF2-40B4-BE49-F238E27FC236}">
                  <a16:creationId xmlns:a16="http://schemas.microsoft.com/office/drawing/2014/main" id="{4A94AE1C-AE4A-18BF-A48F-BD9796BEA494}"/>
                </a:ext>
              </a:extLst>
            </p:cNvPr>
            <p:cNvSpPr txBox="1">
              <a:spLocks/>
            </p:cNvSpPr>
            <p:nvPr/>
          </p:nvSpPr>
          <p:spPr>
            <a:xfrm>
              <a:off x="7540965" y="4080395"/>
              <a:ext cx="3793710" cy="11517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2000" dirty="0">
                  <a:latin typeface="Alumni Sans Pinstripe" pitchFamily="2" charset="0"/>
                  <a:cs typeface="Wix Madefor Display" panose="020B0503020203020203" pitchFamily="34" charset="0"/>
                </a:rPr>
                <a:t>ОАО «Пеленг»/ООО «</a:t>
              </a:r>
              <a:r>
                <a:rPr lang="ru-RU" sz="2000" dirty="0" err="1">
                  <a:latin typeface="Alumni Sans Pinstripe" pitchFamily="2" charset="0"/>
                  <a:cs typeface="Wix Madefor Display" panose="020B0503020203020203" pitchFamily="34" charset="0"/>
                </a:rPr>
                <a:t>Раймет</a:t>
              </a:r>
              <a:r>
                <a:rPr lang="ru-RU" sz="2000" dirty="0">
                  <a:latin typeface="Alumni Sans Pinstripe" pitchFamily="2" charset="0"/>
                  <a:cs typeface="Wix Madefor Display" panose="020B0503020203020203" pitchFamily="34" charset="0"/>
                </a:rPr>
                <a:t>» - </a:t>
              </a:r>
              <a:br>
                <a:rPr lang="ru-RU" sz="2000" dirty="0">
                  <a:latin typeface="Alumni Sans Pinstripe" pitchFamily="2" charset="0"/>
                  <a:cs typeface="Wix Madefor Display" panose="020B0503020203020203" pitchFamily="34" charset="0"/>
                </a:rPr>
              </a:br>
              <a:r>
                <a:rPr lang="ru-RU" sz="2000" dirty="0">
                  <a:latin typeface="Alumni Sans Pinstripe" pitchFamily="2" charset="0"/>
                  <a:cs typeface="Wix Madefor Display" panose="020B0503020203020203" pitchFamily="34" charset="0"/>
                </a:rPr>
                <a:t>разработчик автоматизированной метеорологической системы для аэродромов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B19BA0B-952A-BEA2-E136-44BEF78CA0CF}"/>
              </a:ext>
            </a:extLst>
          </p:cNvPr>
          <p:cNvGrpSpPr/>
          <p:nvPr/>
        </p:nvGrpSpPr>
        <p:grpSpPr>
          <a:xfrm>
            <a:off x="1019523" y="4774283"/>
            <a:ext cx="3919490" cy="1080000"/>
            <a:chOff x="901413" y="4080395"/>
            <a:chExt cx="3919490" cy="1080000"/>
          </a:xfrm>
        </p:grpSpPr>
        <p:pic>
          <p:nvPicPr>
            <p:cNvPr id="17" name="Рисунок 16" descr="Изображение выглядит как символ, Графика, логотип, графическая встав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1A13CAE-6A1F-D37C-4E2D-34F59763C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1413" y="4080395"/>
              <a:ext cx="1080000" cy="1080000"/>
            </a:xfrm>
            <a:prstGeom prst="rect">
              <a:avLst/>
            </a:prstGeom>
          </p:spPr>
        </p:pic>
        <p:sp>
          <p:nvSpPr>
            <p:cNvPr id="18" name="Заголовок 1">
              <a:extLst>
                <a:ext uri="{FF2B5EF4-FFF2-40B4-BE49-F238E27FC236}">
                  <a16:creationId xmlns:a16="http://schemas.microsoft.com/office/drawing/2014/main" id="{3E1E9EA8-683E-EDF0-85C5-B6B767773B79}"/>
                </a:ext>
              </a:extLst>
            </p:cNvPr>
            <p:cNvSpPr txBox="1">
              <a:spLocks/>
            </p:cNvSpPr>
            <p:nvPr/>
          </p:nvSpPr>
          <p:spPr>
            <a:xfrm>
              <a:off x="1981413" y="4080395"/>
              <a:ext cx="2839490" cy="108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2000" dirty="0">
                  <a:latin typeface="Alumni Sans Pinstripe" pitchFamily="2" charset="0"/>
                  <a:cs typeface="Wix Madefor Display" panose="020B0503020203020203" pitchFamily="34" charset="0"/>
                </a:rPr>
                <a:t>ООО «СЗ РЦАИ» - </a:t>
              </a:r>
              <a:br>
                <a:rPr lang="ru-RU" sz="2000" dirty="0">
                  <a:latin typeface="Alumni Sans Pinstripe" pitchFamily="2" charset="0"/>
                  <a:cs typeface="Wix Madefor Display" panose="020B0503020203020203" pitchFamily="34" charset="0"/>
                </a:rPr>
              </a:br>
              <a:r>
                <a:rPr lang="ru-RU" sz="2000" dirty="0">
                  <a:latin typeface="Alumni Sans Pinstripe" pitchFamily="2" charset="0"/>
                  <a:cs typeface="Wix Madefor Display" panose="020B0503020203020203" pitchFamily="34" charset="0"/>
                </a:rPr>
                <a:t>разработчик программного обеспечения </a:t>
              </a:r>
              <a:r>
                <a:rPr lang="en-US" sz="2000" dirty="0">
                  <a:latin typeface="Alumni Sans Pinstripe" pitchFamily="2" charset="0"/>
                  <a:cs typeface="Wix Madefor Display" panose="020B0503020203020203" pitchFamily="34" charset="0"/>
                </a:rPr>
                <a:t>Smart Sky Pro</a:t>
              </a:r>
              <a:endParaRPr lang="ru-RU" sz="2000" dirty="0">
                <a:latin typeface="Alumni Sans Pinstripe" pitchFamily="2" charset="0"/>
                <a:cs typeface="Wix Madefor Display" panose="020B0503020203020203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8ED51DA-B580-06CB-3D71-429F9B2BF3D5}"/>
              </a:ext>
            </a:extLst>
          </p:cNvPr>
          <p:cNvSpPr txBox="1"/>
          <p:nvPr/>
        </p:nvSpPr>
        <p:spPr>
          <a:xfrm>
            <a:off x="1496291" y="1941616"/>
            <a:ext cx="1749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www.decima.ru</a:t>
            </a:r>
            <a:endParaRPr lang="en-US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13804C-A47D-AC99-9B04-A09461D273ED}"/>
              </a:ext>
            </a:extLst>
          </p:cNvPr>
          <p:cNvSpPr txBox="1"/>
          <p:nvPr/>
        </p:nvSpPr>
        <p:spPr>
          <a:xfrm>
            <a:off x="8072521" y="1630955"/>
            <a:ext cx="13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www.flyrf.ru</a:t>
            </a:r>
            <a:endParaRPr lang="en-US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FB24B-FABF-C46F-329C-52103D7BB52B}"/>
              </a:ext>
            </a:extLst>
          </p:cNvPr>
          <p:cNvSpPr txBox="1"/>
          <p:nvPr/>
        </p:nvSpPr>
        <p:spPr>
          <a:xfrm>
            <a:off x="1684920" y="3972327"/>
            <a:ext cx="1587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www.szrcai.ru</a:t>
            </a:r>
            <a:endParaRPr lang="en-US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683A0-7BE8-7231-CDDD-495E35AC5332}"/>
              </a:ext>
            </a:extLst>
          </p:cNvPr>
          <p:cNvSpPr txBox="1"/>
          <p:nvPr/>
        </p:nvSpPr>
        <p:spPr>
          <a:xfrm>
            <a:off x="6999859" y="3841128"/>
            <a:ext cx="1706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www.peleng.by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102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6B79D-8B8B-6B91-A12C-5304982A8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9C3E702-A681-D837-0599-D6F903CAD09B}"/>
              </a:ext>
            </a:extLst>
          </p:cNvPr>
          <p:cNvSpPr txBox="1"/>
          <p:nvPr/>
        </p:nvSpPr>
        <p:spPr>
          <a:xfrm>
            <a:off x="1534629" y="1018548"/>
            <a:ext cx="6908727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Обеспечение безопасных полетов БВС в неконтролируемом воздушном пространстве классе </a:t>
            </a:r>
            <a:r>
              <a:rPr lang="en-US" dirty="0"/>
              <a:t>G</a:t>
            </a:r>
            <a:r>
              <a:rPr lang="ru-RU" dirty="0"/>
              <a:t>;</a:t>
            </a:r>
          </a:p>
          <a:p>
            <a:pPr marL="285750" indent="-285750">
              <a:buFontTx/>
              <a:buChar char="-"/>
            </a:pPr>
            <a:r>
              <a:rPr lang="ru-RU" dirty="0"/>
              <a:t>Автономные метеостанции на ПП;</a:t>
            </a:r>
          </a:p>
          <a:p>
            <a:pPr marL="285750" indent="-285750">
              <a:buFontTx/>
              <a:buChar char="-"/>
            </a:pPr>
            <a:r>
              <a:rPr lang="ru-RU" dirty="0"/>
              <a:t>Электронные Навигационные Планшеты (</a:t>
            </a:r>
            <a:r>
              <a:rPr lang="en-US" dirty="0"/>
              <a:t>EFB</a:t>
            </a:r>
            <a:r>
              <a:rPr lang="ru-RU" dirty="0"/>
              <a:t>)</a:t>
            </a:r>
            <a:r>
              <a:rPr lang="en-US" dirty="0"/>
              <a:t> c </a:t>
            </a:r>
            <a:r>
              <a:rPr lang="ru-RU" dirty="0"/>
              <a:t>воздушной обстановкой  на борту малой авиации;</a:t>
            </a:r>
          </a:p>
          <a:p>
            <a:pPr marL="285750" indent="-285750">
              <a:buFontTx/>
              <a:buChar char="-"/>
            </a:pPr>
            <a:r>
              <a:rPr lang="ru-RU" dirty="0"/>
              <a:t>Идентификация всех типов полетов и </a:t>
            </a:r>
            <a:r>
              <a:rPr lang="ru-RU" dirty="0" err="1"/>
              <a:t>спецавтотранспортных</a:t>
            </a:r>
            <a:r>
              <a:rPr lang="ru-RU" dirty="0"/>
              <a:t> средств в единой информационной среде.</a:t>
            </a: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8C4F8C-487A-64CC-1E6E-93275DBEFA1F}"/>
              </a:ext>
            </a:extLst>
          </p:cNvPr>
          <p:cNvSpPr txBox="1"/>
          <p:nvPr/>
        </p:nvSpPr>
        <p:spPr>
          <a:xfrm>
            <a:off x="2749062" y="310662"/>
            <a:ext cx="5205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Решаемая задача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FB540-1581-9543-8B4B-4726CE465FA1}"/>
              </a:ext>
            </a:extLst>
          </p:cNvPr>
          <p:cNvSpPr txBox="1"/>
          <p:nvPr/>
        </p:nvSpPr>
        <p:spPr>
          <a:xfrm>
            <a:off x="8827478" y="2455586"/>
            <a:ext cx="3036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Результат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E4AC8-D1EB-31D6-01C0-D74D88EA27F3}"/>
              </a:ext>
            </a:extLst>
          </p:cNvPr>
          <p:cNvSpPr txBox="1"/>
          <p:nvPr/>
        </p:nvSpPr>
        <p:spPr>
          <a:xfrm>
            <a:off x="6241347" y="3544770"/>
            <a:ext cx="5874453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Оперативный мониторинг полетов всех типов ВС, взаимодействие с государственной системой управления воздушным движением, МЧС, контроль платежей за полеты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A063A-2FA5-E0B8-7D13-DD7003CDDB70}"/>
              </a:ext>
            </a:extLst>
          </p:cNvPr>
          <p:cNvSpPr txBox="1"/>
          <p:nvPr/>
        </p:nvSpPr>
        <p:spPr>
          <a:xfrm>
            <a:off x="0" y="4532110"/>
            <a:ext cx="5748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ТЭО  пилотный проект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B0D193-EC05-3A14-6860-9884645BD8C7}"/>
              </a:ext>
            </a:extLst>
          </p:cNvPr>
          <p:cNvSpPr txBox="1"/>
          <p:nvPr/>
        </p:nvSpPr>
        <p:spPr>
          <a:xfrm>
            <a:off x="100813" y="5239996"/>
            <a:ext cx="11587095" cy="14465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Поставка и запуск технических средств (</a:t>
            </a:r>
            <a:r>
              <a:rPr lang="en-US" dirty="0"/>
              <a:t>10</a:t>
            </a:r>
            <a:r>
              <a:rPr lang="ru-RU" dirty="0"/>
              <a:t> трекеров БВС/ПВС, бортовые планшеты, одна автономная метеостанция на ПП)                                                 </a:t>
            </a:r>
            <a:r>
              <a:rPr lang="en-US" dirty="0"/>
              <a:t>                        - 15</a:t>
            </a:r>
            <a:r>
              <a:rPr lang="ru-RU" dirty="0"/>
              <a:t>,0</a:t>
            </a:r>
            <a:r>
              <a:rPr lang="en-US" dirty="0"/>
              <a:t> </a:t>
            </a:r>
            <a:r>
              <a:rPr lang="ru-RU" dirty="0"/>
              <a:t>млн. руб.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Предоставление </a:t>
            </a:r>
            <a:r>
              <a:rPr lang="en-US" dirty="0"/>
              <a:t>Web </a:t>
            </a:r>
            <a:r>
              <a:rPr lang="ru-RU" dirty="0"/>
              <a:t>сервисов </a:t>
            </a:r>
            <a:r>
              <a:rPr lang="en-US" dirty="0" err="1"/>
              <a:t>Flyrf</a:t>
            </a:r>
            <a:r>
              <a:rPr lang="en-US" dirty="0"/>
              <a:t>, Smart</a:t>
            </a:r>
            <a:r>
              <a:rPr lang="ru-RU" dirty="0"/>
              <a:t> </a:t>
            </a:r>
            <a:r>
              <a:rPr lang="en-US" dirty="0"/>
              <a:t>Sky  </a:t>
            </a:r>
            <a:r>
              <a:rPr lang="ru-RU" dirty="0"/>
              <a:t>на серверах Заказчика  - лицензионное соглашение - 12 </a:t>
            </a:r>
            <a:r>
              <a:rPr lang="ru-RU" dirty="0" err="1"/>
              <a:t>млн.руб</a:t>
            </a:r>
            <a:r>
              <a:rPr lang="ru-RU" dirty="0"/>
              <a:t>/год.</a:t>
            </a:r>
            <a:endParaRPr lang="ru-RU" sz="1600" dirty="0"/>
          </a:p>
          <a:p>
            <a:pPr marL="3943350" lvl="8" indent="-285750">
              <a:buFontTx/>
              <a:buChar char="-"/>
            </a:pPr>
            <a:r>
              <a:rPr lang="ru-RU" sz="1600" b="1" dirty="0"/>
              <a:t>* Демо этап 2 месяца (2 трекера, </a:t>
            </a:r>
            <a:r>
              <a:rPr lang="en-US" sz="1600" b="1" dirty="0"/>
              <a:t>Web-</a:t>
            </a:r>
            <a:r>
              <a:rPr lang="ru-RU" sz="1600" b="1" dirty="0"/>
              <a:t>сервисы)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CBA06E54-6473-4C0F-9DE5-EC49E1A67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9" y="140676"/>
            <a:ext cx="1328388" cy="131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661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F8C41-F0BF-5DBA-A66F-C2C50FA98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AF9D447-C2C8-F592-8A75-3C37CC082369}"/>
              </a:ext>
            </a:extLst>
          </p:cNvPr>
          <p:cNvSpPr txBox="1"/>
          <p:nvPr/>
        </p:nvSpPr>
        <p:spPr>
          <a:xfrm>
            <a:off x="0" y="1502688"/>
            <a:ext cx="6372182" cy="59093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Операторы БВС/ПВС;</a:t>
            </a:r>
          </a:p>
          <a:p>
            <a:r>
              <a:rPr lang="ru-RU" dirty="0"/>
              <a:t>(</a:t>
            </a:r>
            <a:r>
              <a:rPr lang="ru-RU" dirty="0">
                <a:solidFill>
                  <a:srgbClr val="FF0000"/>
                </a:solidFill>
              </a:rPr>
              <a:t>заявка в ЦУП</a:t>
            </a:r>
            <a:r>
              <a:rPr lang="ru-RU" dirty="0"/>
              <a:t>)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Пилоты БВС; </a:t>
            </a:r>
            <a:r>
              <a:rPr lang="ru-RU" dirty="0">
                <a:solidFill>
                  <a:srgbClr val="FF0000"/>
                </a:solidFill>
              </a:rPr>
              <a:t>(</a:t>
            </a:r>
            <a:r>
              <a:rPr lang="ru-RU" i="1" dirty="0">
                <a:solidFill>
                  <a:srgbClr val="FF0000"/>
                </a:solidFill>
              </a:rPr>
              <a:t>видят все ВС в окружении)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Экипажи «малой» авиации;</a:t>
            </a:r>
            <a:r>
              <a:rPr lang="ru-RU" dirty="0">
                <a:solidFill>
                  <a:srgbClr val="FF0000"/>
                </a:solidFill>
              </a:rPr>
              <a:t> (</a:t>
            </a:r>
            <a:r>
              <a:rPr lang="ru-RU" i="1" dirty="0">
                <a:solidFill>
                  <a:srgbClr val="FF0000"/>
                </a:solidFill>
              </a:rPr>
              <a:t>видят все ВС в окружении)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Центр УВД Республики  </a:t>
            </a:r>
            <a:r>
              <a:rPr lang="ru-RU" i="1" dirty="0">
                <a:solidFill>
                  <a:srgbClr val="FF0000"/>
                </a:solidFill>
              </a:rPr>
              <a:t>(планы полетов, трекинг в классе П)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Заказчики авиационных работ</a:t>
            </a:r>
            <a:r>
              <a:rPr lang="ru-RU" i="1" dirty="0"/>
              <a:t>;</a:t>
            </a:r>
            <a:r>
              <a:rPr lang="ru-RU" i="1" dirty="0">
                <a:solidFill>
                  <a:srgbClr val="FF0000"/>
                </a:solidFill>
              </a:rPr>
              <a:t>(видят ход выполнения заявки)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Администрация Республики; </a:t>
            </a:r>
            <a:r>
              <a:rPr lang="ru-RU" dirty="0">
                <a:solidFill>
                  <a:srgbClr val="FF0000"/>
                </a:solidFill>
              </a:rPr>
              <a:t>(Рост полетов БВС/ПВС, МЧС )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/>
              <a:t>Принятие решений о нарушителях всеми службами в единой информационной среде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12F367-8F48-A572-17E0-3F4089B4347C}"/>
              </a:ext>
            </a:extLst>
          </p:cNvPr>
          <p:cNvSpPr txBox="1"/>
          <p:nvPr/>
        </p:nvSpPr>
        <p:spPr>
          <a:xfrm>
            <a:off x="621323" y="101486"/>
            <a:ext cx="11314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Информационное обеспечение пользователей воздушного пространства  Н</a:t>
            </a:r>
            <a:r>
              <a:rPr lang="en-US" sz="4000" b="1" dirty="0"/>
              <a:t>/G</a:t>
            </a:r>
            <a:endParaRPr lang="ru-RU" sz="4000" b="1" dirty="0"/>
          </a:p>
        </p:txBody>
      </p:sp>
      <p:pic>
        <p:nvPicPr>
          <p:cNvPr id="6" name="Рисунок 5" descr="Изображение выглядит как на открытом воздухе, небо, кокпит, облак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9C4C994-6DD0-476E-0432-3F1C534A62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97" r="7872"/>
          <a:stretch>
            <a:fillRect/>
          </a:stretch>
        </p:blipFill>
        <p:spPr>
          <a:xfrm>
            <a:off x="6345244" y="2553331"/>
            <a:ext cx="1636681" cy="1143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ECEF4E-8D62-0D98-80F2-649476925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195" y="1495264"/>
            <a:ext cx="8549805" cy="8778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C0EFE3-4AF7-1122-D23A-4985DDC999D8}"/>
              </a:ext>
            </a:extLst>
          </p:cNvPr>
          <p:cNvSpPr txBox="1"/>
          <p:nvPr/>
        </p:nvSpPr>
        <p:spPr>
          <a:xfrm>
            <a:off x="4384431" y="1563037"/>
            <a:ext cx="318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Заявка на полет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FDD92D-7E61-B4C3-23B5-9D5A93D19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689" y="3337313"/>
            <a:ext cx="2432538" cy="12535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FA03AE-EEC3-D801-5CCE-702B137F43AF}"/>
              </a:ext>
            </a:extLst>
          </p:cNvPr>
          <p:cNvSpPr txBox="1"/>
          <p:nvPr/>
        </p:nvSpPr>
        <p:spPr>
          <a:xfrm>
            <a:off x="8411998" y="3775234"/>
            <a:ext cx="123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ГК ОРВД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FFB299-D7FF-65E7-D39E-6FF575FCE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733" y="4582487"/>
            <a:ext cx="3955806" cy="12297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46F579-421C-EFAC-5027-25EBC3A11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812" y="5895056"/>
            <a:ext cx="3492569" cy="91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99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2DB3B-320C-BF5C-514E-C8B07B3C6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83943-8DA2-3035-B2B0-8C7F23C3A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480408"/>
          </a:xfrm>
        </p:spPr>
        <p:txBody>
          <a:bodyPr anchor="ctr">
            <a:normAutofit/>
          </a:bodyPr>
          <a:lstStyle/>
          <a:p>
            <a:r>
              <a:rPr lang="ru-RU" sz="4800" b="1" dirty="0">
                <a:latin typeface="Alumni Sans Pinstripe" pitchFamily="2" charset="0"/>
              </a:rPr>
              <a:t>РЕАЛИЗАЦИЯ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64298D4-D0A1-26F3-BC37-A0444D7641A5}"/>
              </a:ext>
            </a:extLst>
          </p:cNvPr>
          <p:cNvGrpSpPr/>
          <p:nvPr/>
        </p:nvGrpSpPr>
        <p:grpSpPr>
          <a:xfrm>
            <a:off x="1468083" y="881274"/>
            <a:ext cx="914400" cy="1769654"/>
            <a:chOff x="7765045" y="1195056"/>
            <a:chExt cx="914400" cy="1769654"/>
          </a:xfrm>
        </p:grpSpPr>
        <p:pic>
          <p:nvPicPr>
            <p:cNvPr id="15" name="Рисунок 14" descr="Wi-Fi контур">
              <a:extLst>
                <a:ext uri="{FF2B5EF4-FFF2-40B4-BE49-F238E27FC236}">
                  <a16:creationId xmlns:a16="http://schemas.microsoft.com/office/drawing/2014/main" id="{23503042-D31D-BA51-63CC-A874FCDD6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7765045" y="2050310"/>
              <a:ext cx="914400" cy="914400"/>
            </a:xfrm>
            <a:prstGeom prst="rect">
              <a:avLst/>
            </a:prstGeom>
          </p:spPr>
        </p:pic>
        <p:pic>
          <p:nvPicPr>
            <p:cNvPr id="8" name="Рисунок 7" descr="Спутник контур">
              <a:extLst>
                <a:ext uri="{FF2B5EF4-FFF2-40B4-BE49-F238E27FC236}">
                  <a16:creationId xmlns:a16="http://schemas.microsoft.com/office/drawing/2014/main" id="{D8AC42E0-E33E-ACE7-19B7-E15FC20DB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900000">
              <a:off x="7765045" y="1378681"/>
              <a:ext cx="914400" cy="914400"/>
            </a:xfrm>
            <a:prstGeom prst="rect">
              <a:avLst/>
            </a:prstGeom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EE567A62-B55B-9442-F3BB-807C050FA2A7}"/>
                </a:ext>
              </a:extLst>
            </p:cNvPr>
            <p:cNvSpPr/>
            <p:nvPr/>
          </p:nvSpPr>
          <p:spPr>
            <a:xfrm>
              <a:off x="7765045" y="1195056"/>
              <a:ext cx="914400" cy="35272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accent2"/>
                  </a:solidFill>
                  <a:latin typeface="Alumni Sans Pinstripe" pitchFamily="2" charset="0"/>
                </a:rPr>
                <a:t>ГЛОНАС/</a:t>
              </a:r>
              <a:r>
                <a:rPr lang="en-US" sz="1200" b="1" dirty="0">
                  <a:solidFill>
                    <a:schemeClr val="accent2"/>
                  </a:solidFill>
                  <a:latin typeface="Alumni Sans Pinstripe" pitchFamily="2" charset="0"/>
                </a:rPr>
                <a:t>GPS</a:t>
              </a:r>
              <a:endParaRPr lang="ru-RU" sz="1200" b="1" dirty="0">
                <a:solidFill>
                  <a:schemeClr val="accent2"/>
                </a:solidFill>
                <a:latin typeface="Alumni Sans Pinstripe" pitchFamily="2" charset="0"/>
              </a:endParaRPr>
            </a:p>
            <a:p>
              <a:pPr algn="ctr"/>
              <a:r>
                <a:rPr lang="ru-RU" sz="1200" b="1" dirty="0">
                  <a:solidFill>
                    <a:schemeClr val="accent2"/>
                  </a:solidFill>
                  <a:latin typeface="Alumni Sans Pinstripe" pitchFamily="2" charset="0"/>
                </a:rPr>
                <a:t>(КООРДИНАТЫ)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FF0D1B9-F1C9-64A8-0D55-C6FDE7FD1C11}"/>
              </a:ext>
            </a:extLst>
          </p:cNvPr>
          <p:cNvGrpSpPr/>
          <p:nvPr/>
        </p:nvGrpSpPr>
        <p:grpSpPr>
          <a:xfrm>
            <a:off x="2767206" y="875520"/>
            <a:ext cx="914400" cy="1769654"/>
            <a:chOff x="3462453" y="1195056"/>
            <a:chExt cx="914400" cy="1769654"/>
          </a:xfrm>
        </p:grpSpPr>
        <p:pic>
          <p:nvPicPr>
            <p:cNvPr id="21" name="Рисунок 20" descr="Wi-Fi контур">
              <a:extLst>
                <a:ext uri="{FF2B5EF4-FFF2-40B4-BE49-F238E27FC236}">
                  <a16:creationId xmlns:a16="http://schemas.microsoft.com/office/drawing/2014/main" id="{91417411-F114-DE78-A0E3-1E8202E28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0800000">
              <a:off x="3462453" y="2050310"/>
              <a:ext cx="914400" cy="914400"/>
            </a:xfrm>
            <a:prstGeom prst="rect">
              <a:avLst/>
            </a:prstGeom>
          </p:spPr>
        </p:pic>
        <p:pic>
          <p:nvPicPr>
            <p:cNvPr id="24" name="Рисунок 23" descr="Спутник контур">
              <a:extLst>
                <a:ext uri="{FF2B5EF4-FFF2-40B4-BE49-F238E27FC236}">
                  <a16:creationId xmlns:a16="http://schemas.microsoft.com/office/drawing/2014/main" id="{BACBBADE-9BEB-BDED-B516-2BA053382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700000" flipH="1">
              <a:off x="3462453" y="1378681"/>
              <a:ext cx="914400" cy="914400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07856D20-8142-2968-D3B8-6EB581D00180}"/>
                </a:ext>
              </a:extLst>
            </p:cNvPr>
            <p:cNvSpPr/>
            <p:nvPr/>
          </p:nvSpPr>
          <p:spPr>
            <a:xfrm>
              <a:off x="3462453" y="1195056"/>
              <a:ext cx="914400" cy="35272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4"/>
                  </a:solidFill>
                  <a:latin typeface="Alumni Sans Pinstripe" pitchFamily="2" charset="0"/>
                </a:rPr>
                <a:t>SAT</a:t>
              </a:r>
              <a:br>
                <a:rPr lang="ru-RU" sz="1200" b="1" dirty="0">
                  <a:solidFill>
                    <a:schemeClr val="accent4"/>
                  </a:solidFill>
                  <a:latin typeface="Alumni Sans Pinstripe" pitchFamily="2" charset="0"/>
                </a:rPr>
              </a:br>
              <a:r>
                <a:rPr lang="ru-RU" sz="1200" b="1" dirty="0">
                  <a:solidFill>
                    <a:schemeClr val="accent4"/>
                  </a:solidFill>
                  <a:latin typeface="Alumni Sans Pinstripe" pitchFamily="2" charset="0"/>
                </a:rPr>
                <a:t>(ДАННЫЕ)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5081C57B-803A-C902-DC7C-24633F5405B5}"/>
              </a:ext>
            </a:extLst>
          </p:cNvPr>
          <p:cNvGrpSpPr/>
          <p:nvPr/>
        </p:nvGrpSpPr>
        <p:grpSpPr>
          <a:xfrm>
            <a:off x="8388770" y="3501544"/>
            <a:ext cx="3240000" cy="2192535"/>
            <a:chOff x="9246801" y="3777116"/>
            <a:chExt cx="3240000" cy="2192535"/>
          </a:xfrm>
        </p:grpSpPr>
        <p:pic>
          <p:nvPicPr>
            <p:cNvPr id="49" name="Рисунок 48" descr="Изображение выглядит как карта, текст, атлас, снимок экран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F440EB6-6C73-9FEC-EA1B-2D668E4EE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46801" y="4147151"/>
              <a:ext cx="3240000" cy="18225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658EF0B9-4A35-9D6F-A903-912C43B569DA}"/>
                </a:ext>
              </a:extLst>
            </p:cNvPr>
            <p:cNvSpPr/>
            <p:nvPr/>
          </p:nvSpPr>
          <p:spPr>
            <a:xfrm>
              <a:off x="9246801" y="3777116"/>
              <a:ext cx="3240000" cy="370036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Alumni Sans Pinstripe" pitchFamily="2" charset="0"/>
                </a:rPr>
                <a:t>РАБОЧИЕ МЕСТА ОПЕРАТОРОВ</a:t>
              </a:r>
            </a:p>
          </p:txBody>
        </p:sp>
      </p:grpSp>
      <p:pic>
        <p:nvPicPr>
          <p:cNvPr id="62" name="Рисунок 61" descr="Земля контур">
            <a:extLst>
              <a:ext uri="{FF2B5EF4-FFF2-40B4-BE49-F238E27FC236}">
                <a16:creationId xmlns:a16="http://schemas.microsoft.com/office/drawing/2014/main" id="{E67835C8-2F8A-AF48-9A5F-9C6A862D14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cxnSp>
        <p:nvCxnSpPr>
          <p:cNvPr id="64" name="Соединительная линия уступом 63">
            <a:extLst>
              <a:ext uri="{FF2B5EF4-FFF2-40B4-BE49-F238E27FC236}">
                <a16:creationId xmlns:a16="http://schemas.microsoft.com/office/drawing/2014/main" id="{2860827A-F0AA-72D2-E9CD-7DE924C3E7AD}"/>
              </a:ext>
            </a:extLst>
          </p:cNvPr>
          <p:cNvCxnSpPr>
            <a:cxnSpLocks/>
            <a:endCxn id="62" idx="2"/>
          </p:cNvCxnSpPr>
          <p:nvPr/>
        </p:nvCxnSpPr>
        <p:spPr>
          <a:xfrm flipV="1">
            <a:off x="3042260" y="3886200"/>
            <a:ext cx="3053740" cy="1706671"/>
          </a:xfrm>
          <a:prstGeom prst="bentConnector2">
            <a:avLst/>
          </a:prstGeom>
          <a:ln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Соединительная линия уступом 65">
            <a:extLst>
              <a:ext uri="{FF2B5EF4-FFF2-40B4-BE49-F238E27FC236}">
                <a16:creationId xmlns:a16="http://schemas.microsoft.com/office/drawing/2014/main" id="{3F55CD21-0964-C99B-0EC0-88479BFB5CCE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3681606" y="1465545"/>
            <a:ext cx="2414394" cy="1506255"/>
          </a:xfrm>
          <a:prstGeom prst="bentConnector2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EAB848-9681-F544-4987-EF1583B2F1D9}"/>
              </a:ext>
            </a:extLst>
          </p:cNvPr>
          <p:cNvGrpSpPr/>
          <p:nvPr/>
        </p:nvGrpSpPr>
        <p:grpSpPr>
          <a:xfrm>
            <a:off x="2154911" y="5050005"/>
            <a:ext cx="914400" cy="1148397"/>
            <a:chOff x="2166287" y="5062530"/>
            <a:chExt cx="914400" cy="1148397"/>
          </a:xfrm>
        </p:grpSpPr>
        <p:pic>
          <p:nvPicPr>
            <p:cNvPr id="13" name="Рисунок 12" descr="Вышка сотовой связи контур">
              <a:extLst>
                <a:ext uri="{FF2B5EF4-FFF2-40B4-BE49-F238E27FC236}">
                  <a16:creationId xmlns:a16="http://schemas.microsoft.com/office/drawing/2014/main" id="{E7DD614F-98D9-3F58-4CF9-DA2A4BD4B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166287" y="5062530"/>
              <a:ext cx="914400" cy="914400"/>
            </a:xfrm>
            <a:prstGeom prst="rect">
              <a:avLst/>
            </a:prstGeom>
          </p:spPr>
        </p:pic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2019BB10-C7CA-B809-7DCF-63C2609266B5}"/>
                </a:ext>
              </a:extLst>
            </p:cNvPr>
            <p:cNvSpPr/>
            <p:nvPr/>
          </p:nvSpPr>
          <p:spPr>
            <a:xfrm>
              <a:off x="2166287" y="5858201"/>
              <a:ext cx="914400" cy="35272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4"/>
                  </a:solidFill>
                  <a:latin typeface="Alumni Sans Pinstripe" pitchFamily="2" charset="0"/>
                </a:rPr>
                <a:t>GSM</a:t>
              </a:r>
              <a:br>
                <a:rPr lang="en-US" sz="1200" b="1" dirty="0">
                  <a:solidFill>
                    <a:schemeClr val="accent4"/>
                  </a:solidFill>
                  <a:latin typeface="Alumni Sans Pinstripe" pitchFamily="2" charset="0"/>
                </a:rPr>
              </a:br>
              <a:r>
                <a:rPr lang="ru-RU" sz="1200" b="1" dirty="0">
                  <a:solidFill>
                    <a:schemeClr val="accent4"/>
                  </a:solidFill>
                  <a:latin typeface="Alumni Sans Pinstripe" pitchFamily="2" charset="0"/>
                </a:rPr>
                <a:t>(ДАННЫЕ)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15A744AF-54D4-8E1C-D8D3-14088D65A4AF}"/>
              </a:ext>
            </a:extLst>
          </p:cNvPr>
          <p:cNvGrpSpPr/>
          <p:nvPr/>
        </p:nvGrpSpPr>
        <p:grpSpPr>
          <a:xfrm>
            <a:off x="1312325" y="2413290"/>
            <a:ext cx="2596238" cy="2596238"/>
            <a:chOff x="1294283" y="2188696"/>
            <a:chExt cx="2596238" cy="2596238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61853BDE-DF34-78E7-49E6-1B7770083FB4}"/>
                </a:ext>
              </a:extLst>
            </p:cNvPr>
            <p:cNvGrpSpPr/>
            <p:nvPr/>
          </p:nvGrpSpPr>
          <p:grpSpPr>
            <a:xfrm>
              <a:off x="1294283" y="2188696"/>
              <a:ext cx="2596238" cy="2596238"/>
              <a:chOff x="4224876" y="1861301"/>
              <a:chExt cx="3761560" cy="3761560"/>
            </a:xfrm>
          </p:grpSpPr>
          <p:sp>
            <p:nvSpPr>
              <p:cNvPr id="56" name="Круговая стрелка 55">
                <a:extLst>
                  <a:ext uri="{FF2B5EF4-FFF2-40B4-BE49-F238E27FC236}">
                    <a16:creationId xmlns:a16="http://schemas.microsoft.com/office/drawing/2014/main" id="{15864158-B070-77A3-C1B3-F1E3F9A68F3B}"/>
                  </a:ext>
                </a:extLst>
              </p:cNvPr>
              <p:cNvSpPr/>
              <p:nvPr/>
            </p:nvSpPr>
            <p:spPr>
              <a:xfrm>
                <a:off x="4224876" y="1861301"/>
                <a:ext cx="3761560" cy="3761560"/>
              </a:xfrm>
              <a:prstGeom prst="circularArrow">
                <a:avLst>
                  <a:gd name="adj1" fmla="val 3655"/>
                  <a:gd name="adj2" fmla="val 710931"/>
                  <a:gd name="adj3" fmla="val 20608360"/>
                  <a:gd name="adj4" fmla="val 10800000"/>
                  <a:gd name="adj5" fmla="val 5614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Круговая стрелка 56">
                <a:extLst>
                  <a:ext uri="{FF2B5EF4-FFF2-40B4-BE49-F238E27FC236}">
                    <a16:creationId xmlns:a16="http://schemas.microsoft.com/office/drawing/2014/main" id="{2B86C816-2413-78CF-9173-DE7CF75F7450}"/>
                  </a:ext>
                </a:extLst>
              </p:cNvPr>
              <p:cNvSpPr/>
              <p:nvPr/>
            </p:nvSpPr>
            <p:spPr>
              <a:xfrm rot="10800000">
                <a:off x="4224876" y="1861301"/>
                <a:ext cx="3761560" cy="3761560"/>
              </a:xfrm>
              <a:prstGeom prst="circularArrow">
                <a:avLst>
                  <a:gd name="adj1" fmla="val 3655"/>
                  <a:gd name="adj2" fmla="val 653033"/>
                  <a:gd name="adj3" fmla="val 20608360"/>
                  <a:gd name="adj4" fmla="val 10800000"/>
                  <a:gd name="adj5" fmla="val 5614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5" name="Рисунок 34" descr="Вертолет контур">
              <a:extLst>
                <a:ext uri="{FF2B5EF4-FFF2-40B4-BE49-F238E27FC236}">
                  <a16:creationId xmlns:a16="http://schemas.microsoft.com/office/drawing/2014/main" id="{2A775AA7-4203-02B2-AD16-561B8C588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574366" y="3243548"/>
              <a:ext cx="468000" cy="468000"/>
            </a:xfrm>
            <a:prstGeom prst="rect">
              <a:avLst/>
            </a:prstGeom>
          </p:spPr>
        </p:pic>
        <p:pic>
          <p:nvPicPr>
            <p:cNvPr id="20" name="Рисунок 19" descr="Квадрокоптер контур">
              <a:extLst>
                <a:ext uri="{FF2B5EF4-FFF2-40B4-BE49-F238E27FC236}">
                  <a16:creationId xmlns:a16="http://schemas.microsoft.com/office/drawing/2014/main" id="{20458A1D-EE29-4C43-BFFB-4D557999E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966876" y="3896309"/>
              <a:ext cx="466594" cy="466594"/>
            </a:xfrm>
            <a:prstGeom prst="rect">
              <a:avLst/>
            </a:prstGeom>
          </p:spPr>
        </p:pic>
        <p:pic>
          <p:nvPicPr>
            <p:cNvPr id="29" name="Рисунок 28" descr="Квадрокоптер контур">
              <a:extLst>
                <a:ext uri="{FF2B5EF4-FFF2-40B4-BE49-F238E27FC236}">
                  <a16:creationId xmlns:a16="http://schemas.microsoft.com/office/drawing/2014/main" id="{B215E4D7-E2EC-34D7-E3C6-BD679A0F4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782763" y="3899245"/>
              <a:ext cx="466594" cy="466594"/>
            </a:xfrm>
            <a:prstGeom prst="rect">
              <a:avLst/>
            </a:prstGeom>
          </p:spPr>
        </p:pic>
        <p:pic>
          <p:nvPicPr>
            <p:cNvPr id="37" name="Рисунок 36" descr="Самолет контур">
              <a:extLst>
                <a:ext uri="{FF2B5EF4-FFF2-40B4-BE49-F238E27FC236}">
                  <a16:creationId xmlns:a16="http://schemas.microsoft.com/office/drawing/2014/main" id="{EC0B8CC9-9345-BE0A-5630-01E075349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 flipH="1">
              <a:off x="1779792" y="2610408"/>
              <a:ext cx="468000" cy="468000"/>
            </a:xfrm>
            <a:prstGeom prst="rect">
              <a:avLst/>
            </a:prstGeom>
          </p:spPr>
        </p:pic>
        <p:pic>
          <p:nvPicPr>
            <p:cNvPr id="38" name="Рисунок 37" descr="Самолет контур">
              <a:extLst>
                <a:ext uri="{FF2B5EF4-FFF2-40B4-BE49-F238E27FC236}">
                  <a16:creationId xmlns:a16="http://schemas.microsoft.com/office/drawing/2014/main" id="{E654DF96-E098-DDF3-9666-9E54CC714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5400000" flipH="1">
              <a:off x="2986886" y="2624454"/>
              <a:ext cx="468000" cy="468000"/>
            </a:xfrm>
            <a:prstGeom prst="rect">
              <a:avLst/>
            </a:prstGeom>
          </p:spPr>
        </p:pic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63F6F914-1BCF-9A4A-A2EA-4D52CA866E76}"/>
                </a:ext>
              </a:extLst>
            </p:cNvPr>
            <p:cNvSpPr/>
            <p:nvPr/>
          </p:nvSpPr>
          <p:spPr>
            <a:xfrm>
              <a:off x="2152892" y="2538299"/>
              <a:ext cx="914400" cy="727788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5"/>
                  </a:solidFill>
                  <a:latin typeface="Alumni Sans Pinstripe" pitchFamily="2" charset="0"/>
                </a:rPr>
                <a:t>LoRa</a:t>
              </a:r>
              <a:endParaRPr lang="ru-RU" sz="1200" b="1" dirty="0">
                <a:solidFill>
                  <a:schemeClr val="accent5"/>
                </a:solidFill>
                <a:latin typeface="Alumni Sans Pinstripe" pitchFamily="2" charset="0"/>
              </a:endParaRPr>
            </a:p>
            <a:p>
              <a:pPr algn="ctr"/>
              <a:r>
                <a:rPr lang="en-US" sz="1200" b="1" dirty="0">
                  <a:solidFill>
                    <a:schemeClr val="accent5"/>
                  </a:solidFill>
                  <a:latin typeface="Alumni Sans Pinstripe" pitchFamily="2" charset="0"/>
                </a:rPr>
                <a:t>Iridium</a:t>
              </a:r>
            </a:p>
            <a:p>
              <a:pPr algn="ctr"/>
              <a:r>
                <a:rPr lang="en-US" sz="1200" b="1" dirty="0">
                  <a:solidFill>
                    <a:schemeClr val="accent5"/>
                  </a:solidFill>
                  <a:latin typeface="Alumni Sans Pinstripe" pitchFamily="2" charset="0"/>
                </a:rPr>
                <a:t>GSM</a:t>
              </a:r>
            </a:p>
            <a:p>
              <a:pPr algn="ctr"/>
              <a:r>
                <a:rPr lang="en-US" sz="1200" b="1" dirty="0">
                  <a:solidFill>
                    <a:schemeClr val="accent5"/>
                  </a:solidFill>
                  <a:latin typeface="Alumni Sans Pinstripe" pitchFamily="2" charset="0"/>
                </a:rPr>
                <a:t>ADS-B1090</a:t>
              </a:r>
              <a:endParaRPr lang="ru-RU" sz="1200" b="1" dirty="0">
                <a:solidFill>
                  <a:schemeClr val="accent5"/>
                </a:solidFill>
                <a:latin typeface="Alumni Sans Pinstripe" pitchFamily="2" charset="0"/>
              </a:endParaRPr>
            </a:p>
          </p:txBody>
        </p:sp>
        <p:pic>
          <p:nvPicPr>
            <p:cNvPr id="122" name="Рисунок 121" descr="Вертолет контур">
              <a:extLst>
                <a:ext uri="{FF2B5EF4-FFF2-40B4-BE49-F238E27FC236}">
                  <a16:creationId xmlns:a16="http://schemas.microsoft.com/office/drawing/2014/main" id="{32A44B4E-3A12-7B7E-22AF-9DC54D81C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flipH="1">
              <a:off x="2099018" y="3246468"/>
              <a:ext cx="468000" cy="468000"/>
            </a:xfrm>
            <a:prstGeom prst="rect">
              <a:avLst/>
            </a:prstGeom>
          </p:spPr>
        </p:pic>
      </p:grp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DB3A4361-0532-6FAD-A6C9-D1DCA9715AAF}"/>
              </a:ext>
            </a:extLst>
          </p:cNvPr>
          <p:cNvSpPr/>
          <p:nvPr/>
        </p:nvSpPr>
        <p:spPr>
          <a:xfrm>
            <a:off x="5759537" y="3344449"/>
            <a:ext cx="660396" cy="181800"/>
          </a:xfrm>
          <a:prstGeom prst="roundRect">
            <a:avLst>
              <a:gd name="adj" fmla="val 37624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accent6"/>
                </a:solidFill>
                <a:latin typeface="Alumni Sans Pinstripe" pitchFamily="2" charset="0"/>
              </a:rPr>
              <a:t>ИНТЕРНЕТ</a:t>
            </a: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59E46B4F-FAA0-A2FD-FCEB-53AA8F838D21}"/>
              </a:ext>
            </a:extLst>
          </p:cNvPr>
          <p:cNvGrpSpPr/>
          <p:nvPr/>
        </p:nvGrpSpPr>
        <p:grpSpPr>
          <a:xfrm>
            <a:off x="8368849" y="1158504"/>
            <a:ext cx="3241132" cy="2196185"/>
            <a:chOff x="9083963" y="1184229"/>
            <a:chExt cx="3241132" cy="2196185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074EC45-F089-6341-3400-9EE128B0C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085095" y="1557914"/>
              <a:ext cx="3240000" cy="18225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9EE5AAF0-61AB-DFA7-4A91-233AAF102819}"/>
                </a:ext>
              </a:extLst>
            </p:cNvPr>
            <p:cNvSpPr/>
            <p:nvPr/>
          </p:nvSpPr>
          <p:spPr>
            <a:xfrm>
              <a:off x="9083963" y="1184229"/>
              <a:ext cx="3240000" cy="3700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Alumni Sans Pinstripe" pitchFamily="2" charset="0"/>
                </a:rPr>
                <a:t>Центр ОРВД</a:t>
              </a:r>
            </a:p>
          </p:txBody>
        </p:sp>
      </p:grpSp>
      <p:cxnSp>
        <p:nvCxnSpPr>
          <p:cNvPr id="80" name="Соединительная линия уступом 79">
            <a:extLst>
              <a:ext uri="{FF2B5EF4-FFF2-40B4-BE49-F238E27FC236}">
                <a16:creationId xmlns:a16="http://schemas.microsoft.com/office/drawing/2014/main" id="{5385721A-D241-F083-30DE-B6CC73C76B2B}"/>
              </a:ext>
            </a:extLst>
          </p:cNvPr>
          <p:cNvCxnSpPr>
            <a:cxnSpLocks/>
          </p:cNvCxnSpPr>
          <p:nvPr/>
        </p:nvCxnSpPr>
        <p:spPr>
          <a:xfrm flipV="1">
            <a:off x="6527705" y="2162924"/>
            <a:ext cx="1841144" cy="1197009"/>
          </a:xfrm>
          <a:prstGeom prst="bentConnector3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5" name="Соединительная линия уступом 104">
            <a:extLst>
              <a:ext uri="{FF2B5EF4-FFF2-40B4-BE49-F238E27FC236}">
                <a16:creationId xmlns:a16="http://schemas.microsoft.com/office/drawing/2014/main" id="{9094BBF5-B4B6-55A9-52BF-0F100265CFA5}"/>
              </a:ext>
            </a:extLst>
          </p:cNvPr>
          <p:cNvCxnSpPr>
            <a:cxnSpLocks/>
          </p:cNvCxnSpPr>
          <p:nvPr/>
        </p:nvCxnSpPr>
        <p:spPr>
          <a:xfrm>
            <a:off x="6527705" y="3490681"/>
            <a:ext cx="1841144" cy="1197009"/>
          </a:xfrm>
          <a:prstGeom prst="bentConnector3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376262C-4C65-23F7-E49C-C98B19F223EB}"/>
              </a:ext>
            </a:extLst>
          </p:cNvPr>
          <p:cNvGrpSpPr/>
          <p:nvPr/>
        </p:nvGrpSpPr>
        <p:grpSpPr>
          <a:xfrm>
            <a:off x="4204302" y="1862735"/>
            <a:ext cx="1162392" cy="1176448"/>
            <a:chOff x="4163621" y="1761472"/>
            <a:chExt cx="1162392" cy="1176448"/>
          </a:xfrm>
        </p:grpSpPr>
        <p:pic>
          <p:nvPicPr>
            <p:cNvPr id="107" name="Рисунок 106" descr="Облачно с прояснениями контур">
              <a:extLst>
                <a:ext uri="{FF2B5EF4-FFF2-40B4-BE49-F238E27FC236}">
                  <a16:creationId xmlns:a16="http://schemas.microsoft.com/office/drawing/2014/main" id="{976AF9F5-D9BC-DA4D-B93E-B7C28594F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287617" y="1761472"/>
              <a:ext cx="914400" cy="914400"/>
            </a:xfrm>
            <a:prstGeom prst="rect">
              <a:avLst/>
            </a:prstGeom>
          </p:spPr>
        </p:pic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81A46913-E82F-9671-EDC8-624E0FA45B3F}"/>
                </a:ext>
              </a:extLst>
            </p:cNvPr>
            <p:cNvSpPr/>
            <p:nvPr/>
          </p:nvSpPr>
          <p:spPr>
            <a:xfrm>
              <a:off x="4163621" y="2585194"/>
              <a:ext cx="1162392" cy="35272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>
                  <a:solidFill>
                    <a:srgbClr val="FFC000"/>
                  </a:solidFill>
                  <a:latin typeface="Alumni Sans Pinstripe" pitchFamily="2" charset="0"/>
                </a:rPr>
                <a:t>МЕТЕОИНФОРМАЦИЯ</a:t>
              </a:r>
            </a:p>
          </p:txBody>
        </p:sp>
      </p:grpSp>
      <p:cxnSp>
        <p:nvCxnSpPr>
          <p:cNvPr id="114" name="Соединительная линия уступом 113">
            <a:extLst>
              <a:ext uri="{FF2B5EF4-FFF2-40B4-BE49-F238E27FC236}">
                <a16:creationId xmlns:a16="http://schemas.microsoft.com/office/drawing/2014/main" id="{0CF369C3-79BF-C462-C494-C9F0F995A561}"/>
              </a:ext>
            </a:extLst>
          </p:cNvPr>
          <p:cNvCxnSpPr>
            <a:cxnSpLocks/>
          </p:cNvCxnSpPr>
          <p:nvPr/>
        </p:nvCxnSpPr>
        <p:spPr>
          <a:xfrm>
            <a:off x="4759273" y="3058104"/>
            <a:ext cx="883908" cy="287521"/>
          </a:xfrm>
          <a:prstGeom prst="bentConnector3">
            <a:avLst>
              <a:gd name="adj1" fmla="val 1149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FCDE3863-563A-88AE-A5A7-88434A5B6B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456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4641B-1E83-6269-4C3C-54A127ED6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A5659-5BC9-6801-9FC4-4AE7B8959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480408"/>
          </a:xfrm>
        </p:spPr>
        <p:txBody>
          <a:bodyPr anchor="ctr">
            <a:normAutofit/>
          </a:bodyPr>
          <a:lstStyle/>
          <a:p>
            <a:r>
              <a:rPr lang="ru-RU" sz="4800" b="1" dirty="0">
                <a:latin typeface="Alumni Sans Pinstripe" pitchFamily="2" charset="0"/>
              </a:rPr>
              <a:t>БАЗОВЫЕ КОМПЛЕКТУЮЩИЕ ПРОЕКТА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32E051EB-2119-AAA3-5CCB-788507AB0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707" y="1860958"/>
            <a:ext cx="5555293" cy="379996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>
                <a:latin typeface="Alumni Sans Pinstripe" pitchFamily="2" charset="0"/>
              </a:rPr>
              <a:t>Автоматические метеостанции АО «ПЕЛЕНГ» (12,0 </a:t>
            </a:r>
            <a:r>
              <a:rPr lang="ru-RU" dirty="0" err="1">
                <a:latin typeface="Alumni Sans Pinstripe" pitchFamily="2" charset="0"/>
              </a:rPr>
              <a:t>млн.руб</a:t>
            </a:r>
            <a:r>
              <a:rPr lang="ru-RU" dirty="0">
                <a:latin typeface="Alumni Sans Pinstripe" pitchFamily="2" charset="0"/>
              </a:rPr>
              <a:t>. комплект)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>
                <a:latin typeface="Alumni Sans Pinstripe" pitchFamily="2" charset="0"/>
              </a:rPr>
              <a:t>Бортовой электронный планшет с навигационными данными и воздушной обстановкой </a:t>
            </a:r>
            <a:r>
              <a:rPr lang="en-US" dirty="0">
                <a:latin typeface="Alumni Sans Pinstripe" pitchFamily="2" charset="0"/>
              </a:rPr>
              <a:t>Smart Sky</a:t>
            </a:r>
            <a:endParaRPr lang="ru-RU" dirty="0">
              <a:latin typeface="Alumni Sans Pinstripe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>
                <a:latin typeface="Alumni Sans Pinstripe" pitchFamily="2" charset="0"/>
              </a:rPr>
              <a:t>Вспомогательное оборудование и услуги (бортовые трекеры, лицензия на цифровую платформу </a:t>
            </a:r>
            <a:r>
              <a:rPr lang="en-US" dirty="0" err="1">
                <a:latin typeface="Alumni Sans Pinstripe" pitchFamily="2" charset="0"/>
              </a:rPr>
              <a:t>Flyrf</a:t>
            </a:r>
            <a:r>
              <a:rPr lang="en-US" dirty="0">
                <a:latin typeface="Alumni Sans Pinstripe" pitchFamily="2" charset="0"/>
              </a:rPr>
              <a:t>, </a:t>
            </a:r>
            <a:r>
              <a:rPr lang="ru-RU" dirty="0">
                <a:latin typeface="Alumni Sans Pinstripe" pitchFamily="2" charset="0"/>
              </a:rPr>
              <a:t>видеокамеры, документация, обучение, монтаж, сопровождение)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3C7E9E-6745-85BC-A67A-1349D00BC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23" y="968478"/>
            <a:ext cx="4769800" cy="214641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DF1B31F-4ABE-C589-4581-17514B165CB2}"/>
              </a:ext>
            </a:extLst>
          </p:cNvPr>
          <p:cNvGrpSpPr/>
          <p:nvPr/>
        </p:nvGrpSpPr>
        <p:grpSpPr>
          <a:xfrm>
            <a:off x="8419305" y="2813538"/>
            <a:ext cx="3722077" cy="1705708"/>
            <a:chOff x="0" y="0"/>
            <a:chExt cx="12192000" cy="6858000"/>
          </a:xfrm>
        </p:grpSpPr>
        <p:pic>
          <p:nvPicPr>
            <p:cNvPr id="7" name="Рисунок 6" descr="Изображение выглядит как электроника, Электронное устройство, кабель, гадже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1B2D0DF-755F-0CCF-01CA-1562D365A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031110" cy="6858000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CCCD354-CD3C-4460-5B32-10459BB77CA2}"/>
                </a:ext>
              </a:extLst>
            </p:cNvPr>
            <p:cNvGrpSpPr/>
            <p:nvPr/>
          </p:nvGrpSpPr>
          <p:grpSpPr>
            <a:xfrm>
              <a:off x="8968636" y="0"/>
              <a:ext cx="3223364" cy="6858000"/>
              <a:chOff x="8968636" y="0"/>
              <a:chExt cx="3223364" cy="6858000"/>
            </a:xfrm>
          </p:grpSpPr>
          <p:pic>
            <p:nvPicPr>
              <p:cNvPr id="9" name="Рисунок 8" descr="Изображение выглядит как электроника, Электронное устройство, кабель, гаджет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20AA7A34-D63B-46FD-8F9E-583FF2A493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8545"/>
              <a:stretch>
                <a:fillRect/>
              </a:stretch>
            </p:blipFill>
            <p:spPr>
              <a:xfrm>
                <a:off x="8968636" y="0"/>
                <a:ext cx="344465" cy="6858000"/>
              </a:xfrm>
              <a:prstGeom prst="rect">
                <a:avLst/>
              </a:prstGeom>
            </p:spPr>
          </p:pic>
          <p:pic>
            <p:nvPicPr>
              <p:cNvPr id="10" name="Рисунок 9" descr="Изображение выглядит как электроника, Электронное устройство, кабель, гаджет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94C47EFF-6F09-DD3B-870D-904138669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8545"/>
              <a:stretch>
                <a:fillRect/>
              </a:stretch>
            </p:blipFill>
            <p:spPr>
              <a:xfrm>
                <a:off x="9310154" y="0"/>
                <a:ext cx="344465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электроника, Электронное устройство, кабель, гаджет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6FC6E437-B3DB-B51F-9803-C2C791EC9B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8545"/>
              <a:stretch>
                <a:fillRect/>
              </a:stretch>
            </p:blipFill>
            <p:spPr>
              <a:xfrm>
                <a:off x="9619989" y="0"/>
                <a:ext cx="344465" cy="6858000"/>
              </a:xfrm>
              <a:prstGeom prst="rect">
                <a:avLst/>
              </a:prstGeom>
            </p:spPr>
          </p:pic>
          <p:pic>
            <p:nvPicPr>
              <p:cNvPr id="12" name="Рисунок 11" descr="Изображение выглядит как электроника, Электронное устройство, кабель, гаджет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6DDCBC8B-B807-33D1-68CD-CCEF9F624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8545"/>
              <a:stretch>
                <a:fillRect/>
              </a:stretch>
            </p:blipFill>
            <p:spPr>
              <a:xfrm>
                <a:off x="9961507" y="0"/>
                <a:ext cx="344465" cy="68580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электроника, Электронное устройство, кабель, гаджет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1AD221F8-EA77-A607-478B-50FB3819D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8545"/>
              <a:stretch>
                <a:fillRect/>
              </a:stretch>
            </p:blipFill>
            <p:spPr>
              <a:xfrm>
                <a:off x="10296395" y="0"/>
                <a:ext cx="344465" cy="6858000"/>
              </a:xfrm>
              <a:prstGeom prst="rect">
                <a:avLst/>
              </a:prstGeom>
            </p:spPr>
          </p:pic>
          <p:pic>
            <p:nvPicPr>
              <p:cNvPr id="14" name="Рисунок 13" descr="Изображение выглядит как электроника, Электронное устройство, кабель, гаджет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123D96A9-A096-2747-9A62-7EC19D696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8545"/>
              <a:stretch>
                <a:fillRect/>
              </a:stretch>
            </p:blipFill>
            <p:spPr>
              <a:xfrm>
                <a:off x="10637913" y="0"/>
                <a:ext cx="344465" cy="6858000"/>
              </a:xfrm>
              <a:prstGeom prst="rect">
                <a:avLst/>
              </a:prstGeom>
            </p:spPr>
          </p:pic>
          <p:pic>
            <p:nvPicPr>
              <p:cNvPr id="15" name="Рисунок 14" descr="Изображение выглядит как электроника, Электронное устройство, кабель, гаджет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51DA527A-1D9E-1770-FB70-6BBDD524A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8545"/>
              <a:stretch>
                <a:fillRect/>
              </a:stretch>
            </p:blipFill>
            <p:spPr>
              <a:xfrm>
                <a:off x="10947748" y="0"/>
                <a:ext cx="344465" cy="6858000"/>
              </a:xfrm>
              <a:prstGeom prst="rect">
                <a:avLst/>
              </a:prstGeom>
            </p:spPr>
          </p:pic>
          <p:pic>
            <p:nvPicPr>
              <p:cNvPr id="16" name="Рисунок 15" descr="Изображение выглядит как электроника, Электронное устройство, кабель, гаджет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26211DAB-1D44-9095-DDCE-084A02837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8545"/>
              <a:stretch>
                <a:fillRect/>
              </a:stretch>
            </p:blipFill>
            <p:spPr>
              <a:xfrm>
                <a:off x="11289266" y="0"/>
                <a:ext cx="344465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электроника, Электронное устройство, кабель, гаджет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993D2C00-50C1-F2CE-D494-074EBD8E10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8545"/>
              <a:stretch>
                <a:fillRect/>
              </a:stretch>
            </p:blipFill>
            <p:spPr>
              <a:xfrm>
                <a:off x="11506017" y="0"/>
                <a:ext cx="344465" cy="6858000"/>
              </a:xfrm>
              <a:prstGeom prst="rect">
                <a:avLst/>
              </a:prstGeom>
            </p:spPr>
          </p:pic>
          <p:pic>
            <p:nvPicPr>
              <p:cNvPr id="18" name="Рисунок 17" descr="Изображение выглядит как электроника, Электронное устройство, кабель, гаджет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56C56CC8-3B12-C3A8-50A2-1698F454A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8545"/>
              <a:stretch>
                <a:fillRect/>
              </a:stretch>
            </p:blipFill>
            <p:spPr>
              <a:xfrm>
                <a:off x="11847535" y="0"/>
                <a:ext cx="344465" cy="6858000"/>
              </a:xfrm>
              <a:prstGeom prst="rect">
                <a:avLst/>
              </a:prstGeom>
            </p:spPr>
          </p:pic>
        </p:grp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01AFBB-3B36-7881-1AC4-2A2821F4A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7" y="4083365"/>
            <a:ext cx="2539341" cy="248162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A04061-6981-843E-D539-EDFC2EF80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26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11798</TotalTime>
  <Words>399</Words>
  <Application>Microsoft Office PowerPoint</Application>
  <PresentationFormat>Широкоэкранный</PresentationFormat>
  <Paragraphs>62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Abadi</vt:lpstr>
      <vt:lpstr>Alumni Sans Pinstripe</vt:lpstr>
      <vt:lpstr>Aptos</vt:lpstr>
      <vt:lpstr>Aptos Display</vt:lpstr>
      <vt:lpstr>Arial</vt:lpstr>
      <vt:lpstr>Тема Office</vt:lpstr>
      <vt:lpstr>ОБЕСПЕЧЕНИЕ СОВМЕСТНЫХ ПОЛЕТОВ ПИЛОТИРУЕМОЙ И БЕСПИЛОТНОЙ АВИАЦИИ В  РЕСПУБЛИКЕ ТАДЖИКИСТАН</vt:lpstr>
      <vt:lpstr>КОМПЛЕКСНОЕ ПРЕДЛОЖЕНИЕ ГРУППЫ КОМПАНИЙ</vt:lpstr>
      <vt:lpstr>Презентация PowerPoint</vt:lpstr>
      <vt:lpstr>Презентация PowerPoint</vt:lpstr>
      <vt:lpstr>РЕАЛИЗАЦИЯ</vt:lpstr>
      <vt:lpstr>БАЗОВЫЕ КОМПЛЕКТУЮЩИЕ ПРОЕКТА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ОБЕСПЕЧЕНИЕ СОВМЕСТНЫХ ПОЛЕТОВ ПИЛОТИРУЕМОЙ И БЕСПИЛОТНОЙ АВИАЦИИ В  РЕСПУБЛИКЕ ТАДЖИКИСТАН</dc:title>
  <dc:creator>Сергей Комаров</dc:creator>
  <cp:lastModifiedBy>Valery Mironenko</cp:lastModifiedBy>
  <cp:revision>102</cp:revision>
  <cp:lastPrinted>2026-02-26T07:03:56Z</cp:lastPrinted>
  <dcterms:created xsi:type="dcterms:W3CDTF">2025-11-06T14:02:41Z</dcterms:created>
  <dcterms:modified xsi:type="dcterms:W3CDTF">2026-07-09T08:53:17Z</dcterms:modified>
</cp:coreProperties>
</file>