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13" r:id="rId2"/>
    <p:sldId id="316" r:id="rId3"/>
    <p:sldId id="314" r:id="rId4"/>
    <p:sldId id="300" r:id="rId5"/>
    <p:sldId id="256" r:id="rId6"/>
    <p:sldId id="301" r:id="rId7"/>
    <p:sldId id="302" r:id="rId8"/>
    <p:sldId id="303" r:id="rId9"/>
    <p:sldId id="304" r:id="rId10"/>
    <p:sldId id="306" r:id="rId11"/>
    <p:sldId id="317" r:id="rId12"/>
    <p:sldId id="318" r:id="rId13"/>
    <p:sldId id="307" r:id="rId14"/>
    <p:sldId id="30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74"/>
  </p:normalViewPr>
  <p:slideViewPr>
    <p:cSldViewPr snapToGrid="0">
      <p:cViewPr varScale="1">
        <p:scale>
          <a:sx n="120" d="100"/>
          <a:sy n="120" d="100"/>
        </p:scale>
        <p:origin x="1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8F801-D39C-4CEA-ABA4-A167CC7C84AD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2D71F-6300-46B2-AEAF-2A0F12D65C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32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9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10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450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86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7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010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377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376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5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37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37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D311D-71B5-4A23-8BD4-78620B4F0EC3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0F987-1DDD-45B4-B090-E6E9193C52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28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9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16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viasafety.ru/34019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9800" y="1930400"/>
            <a:ext cx="1008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/>
              <a:t>Слайд-пояснения к использованию </a:t>
            </a:r>
            <a:r>
              <a:rPr lang="en-US" sz="3200" b="1" dirty="0"/>
              <a:t>Web</a:t>
            </a:r>
            <a:r>
              <a:rPr lang="ru-RU" sz="3200" b="1" dirty="0"/>
              <a:t>-сервисов </a:t>
            </a:r>
            <a:r>
              <a:rPr lang="en-US" sz="3200" b="1" dirty="0"/>
              <a:t>		</a:t>
            </a:r>
            <a:r>
              <a:rPr lang="ru-RU" sz="3200" b="1" dirty="0"/>
              <a:t>Проекта «</a:t>
            </a:r>
            <a:r>
              <a:rPr lang="en-US" sz="3200" b="1" dirty="0"/>
              <a:t>CM/AV/UAV</a:t>
            </a:r>
            <a:r>
              <a:rPr lang="ru-RU" sz="3200" b="1" dirty="0"/>
              <a:t>» для Пользователей ВП РФ</a:t>
            </a:r>
            <a:r>
              <a:rPr lang="ru-RU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8508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r>
              <a:rPr lang="ru-RU" i="1" dirty="0"/>
              <a:t>7.</a:t>
            </a:r>
            <a:r>
              <a:rPr lang="en-US" i="1" dirty="0"/>
              <a:t> </a:t>
            </a:r>
            <a:r>
              <a:rPr lang="ru-RU" i="1" dirty="0"/>
              <a:t>Развитие отечественного оборудования средств наблюдения 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70520" y="5657671"/>
            <a:ext cx="271111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Безопасность полетов за счет отечественного оборудования 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6" y="3927169"/>
            <a:ext cx="3214956" cy="25138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6594" y="5657671"/>
            <a:ext cx="200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КДП МВЛ</a:t>
            </a:r>
          </a:p>
        </p:txBody>
      </p:sp>
      <p:pic>
        <p:nvPicPr>
          <p:cNvPr id="2050" name="Picture 2" descr="Приемник ES-10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28" y="2912640"/>
            <a:ext cx="1376243" cy="182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6458111" y="3431459"/>
            <a:ext cx="244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Приемник АЗНВ 1090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881" y="1686103"/>
            <a:ext cx="31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</a:t>
            </a:r>
            <a:r>
              <a:rPr lang="ru-RU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видео на аэродромах</a:t>
            </a:r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700" y="5229326"/>
            <a:ext cx="1371600" cy="774331"/>
          </a:xfrm>
          <a:prstGeom prst="rect">
            <a:avLst/>
          </a:prstGeom>
        </p:spPr>
      </p:pic>
      <p:pic>
        <p:nvPicPr>
          <p:cNvPr id="2051" name="Рисунок 1" descr="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11" y="1602765"/>
            <a:ext cx="1764927" cy="1552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699040" y="1843371"/>
            <a:ext cx="2127038" cy="1211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Мобильный</a:t>
            </a:r>
          </a:p>
          <a:p>
            <a:pPr algn="ctr"/>
            <a:r>
              <a:rPr lang="ru-RU" dirty="0"/>
              <a:t> </a:t>
            </a:r>
            <a:r>
              <a:rPr lang="ru-RU" dirty="0" err="1"/>
              <a:t>видеотрекер</a:t>
            </a:r>
            <a:endParaRPr lang="ru-RU" dirty="0"/>
          </a:p>
          <a:p>
            <a:pPr algn="ctr"/>
            <a:r>
              <a:rPr lang="en-US" dirty="0"/>
              <a:t> </a:t>
            </a:r>
            <a:r>
              <a:rPr lang="ru-RU" dirty="0"/>
              <a:t>для спецтранспорта</a:t>
            </a:r>
          </a:p>
        </p:txBody>
      </p:sp>
      <p:pic>
        <p:nvPicPr>
          <p:cNvPr id="21" name="Рисунок 20" descr="Трекер Азимут Иридиум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39205" y="4164282"/>
            <a:ext cx="1183833" cy="113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8363357" y="4378809"/>
            <a:ext cx="2772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/>
              <a:t>Трекеры</a:t>
            </a:r>
            <a:r>
              <a:rPr lang="ru-RU" dirty="0"/>
              <a:t> БВС,ПВС </a:t>
            </a:r>
            <a:r>
              <a:rPr lang="ru-RU" dirty="0" err="1"/>
              <a:t>Иридиум</a:t>
            </a:r>
            <a:r>
              <a:rPr lang="ru-RU" dirty="0"/>
              <a:t>+</a:t>
            </a:r>
            <a:r>
              <a:rPr lang="en-US" dirty="0"/>
              <a:t>GSM+</a:t>
            </a:r>
            <a:r>
              <a:rPr lang="ru-RU" dirty="0"/>
              <a:t>радио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830" y="2110834"/>
            <a:ext cx="3084038" cy="16036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697C9A7-9E92-43A2-A9BE-B8746D0BA260}"/>
              </a:ext>
            </a:extLst>
          </p:cNvPr>
          <p:cNvSpPr txBox="1"/>
          <p:nvPr/>
        </p:nvSpPr>
        <p:spPr>
          <a:xfrm>
            <a:off x="556487" y="1286070"/>
            <a:ext cx="114022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/>
              <a:t>- Бортовые трекеры от 30 до 99 тыс. руб. в зависимости от модели и выполняемых функций.</a:t>
            </a:r>
          </a:p>
          <a:p>
            <a:r>
              <a:rPr lang="ru-RU" sz="900" b="1" dirty="0"/>
              <a:t>- Пункт ПИО от 10 до 40 млн. руб. в зависимости от комплекта оборудования и выполняемых функций.</a:t>
            </a:r>
          </a:p>
          <a:p>
            <a:r>
              <a:rPr lang="ru-RU" sz="900" b="1" dirty="0"/>
              <a:t>- Предоставление сервисов Полетного оператора от 200 руб. за час полета, от 1000 руб. за подачу плана:  </a:t>
            </a:r>
          </a:p>
        </p:txBody>
      </p:sp>
    </p:spTree>
    <p:extLst>
      <p:ext uri="{BB962C8B-B14F-4D97-AF65-F5344CB8AC3E}">
        <p14:creationId xmlns:p14="http://schemas.microsoft.com/office/powerpoint/2010/main" val="2863840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025C722-A128-46F3-A187-E5F38C1F7A26}"/>
              </a:ext>
            </a:extLst>
          </p:cNvPr>
          <p:cNvSpPr txBox="1"/>
          <p:nvPr/>
        </p:nvSpPr>
        <p:spPr>
          <a:xfrm>
            <a:off x="555847" y="233711"/>
            <a:ext cx="7078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      </a:t>
            </a:r>
            <a:endParaRPr lang="en-US" b="1" dirty="0"/>
          </a:p>
          <a:p>
            <a:r>
              <a:rPr lang="ru-RU" b="1" dirty="0"/>
              <a:t>   </a:t>
            </a:r>
            <a:r>
              <a:rPr lang="en-US" i="1" dirty="0"/>
              <a:t>8. </a:t>
            </a:r>
            <a:r>
              <a:rPr lang="ru-RU" i="1" dirty="0"/>
              <a:t>Инструментарий </a:t>
            </a:r>
            <a:r>
              <a:rPr lang="en-US" i="1" dirty="0"/>
              <a:t>WEB-</a:t>
            </a:r>
            <a:r>
              <a:rPr lang="ru-RU" i="1" dirty="0"/>
              <a:t>Сервиса</a:t>
            </a:r>
            <a:endParaRPr lang="en-US" i="1" dirty="0"/>
          </a:p>
          <a:p>
            <a:endParaRPr lang="ru-RU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F8B3B7-5702-4583-B901-CBDD45601372}"/>
              </a:ext>
            </a:extLst>
          </p:cNvPr>
          <p:cNvSpPr txBox="1"/>
          <p:nvPr/>
        </p:nvSpPr>
        <p:spPr>
          <a:xfrm>
            <a:off x="344864" y="910193"/>
            <a:ext cx="695186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Бортовые трекеры для всех типов воздушных судов:</a:t>
            </a:r>
          </a:p>
          <a:p>
            <a:r>
              <a:rPr lang="ru-RU" sz="1600" dirty="0"/>
              <a:t>Обмен информацией с Центром обработки данных и Пунктами полетно-информационного обслуживания </a:t>
            </a:r>
            <a:r>
              <a:rPr lang="ru-RU" sz="16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Иридиум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GSM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-ГЛОНАСС, С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PDLC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FLARM</a:t>
            </a:r>
            <a:r>
              <a:rPr lang="ru-RU" sz="1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600" dirty="0"/>
          </a:p>
          <a:p>
            <a:r>
              <a:rPr lang="ru-RU" sz="1600" dirty="0"/>
              <a:t>- Местоположение;</a:t>
            </a:r>
          </a:p>
          <a:p>
            <a:r>
              <a:rPr lang="ru-RU" sz="1600" dirty="0"/>
              <a:t>- Навигационные параметры;</a:t>
            </a:r>
          </a:p>
          <a:p>
            <a:r>
              <a:rPr lang="ru-RU" sz="1600" dirty="0"/>
              <a:t>- Текущий статус;</a:t>
            </a:r>
          </a:p>
          <a:p>
            <a:r>
              <a:rPr lang="ru-RU" sz="1600" dirty="0"/>
              <a:t>- Информация пилоту об окружении для предупреждения столкновений.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47E11CC-9B17-491F-842F-431EB0B74712}"/>
              </a:ext>
            </a:extLst>
          </p:cNvPr>
          <p:cNvSpPr txBox="1"/>
          <p:nvPr/>
        </p:nvSpPr>
        <p:spPr>
          <a:xfrm>
            <a:off x="319740" y="2855695"/>
            <a:ext cx="69769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r>
              <a:rPr lang="ru-RU" b="1" dirty="0"/>
              <a:t>Центр обработки данных:</a:t>
            </a:r>
          </a:p>
          <a:p>
            <a:pPr algn="just"/>
            <a:r>
              <a:rPr lang="ru-RU" sz="1600" dirty="0"/>
              <a:t>- сбор данных из различных источников;</a:t>
            </a:r>
          </a:p>
          <a:p>
            <a:pPr algn="just"/>
            <a:r>
              <a:rPr lang="ru-RU" sz="1600" dirty="0"/>
              <a:t>- обмен информацией с Бортовыми трекерами и Пунктами полетно-информационного обслуживания;</a:t>
            </a:r>
          </a:p>
          <a:p>
            <a:pPr algn="just"/>
            <a:r>
              <a:rPr lang="ru-RU" sz="1600" dirty="0"/>
              <a:t>- информационное обеспечение выполнения полетов на всей территории РФ;</a:t>
            </a:r>
          </a:p>
          <a:p>
            <a:pPr algn="just"/>
            <a:r>
              <a:rPr lang="ru-RU" sz="1600" dirty="0"/>
              <a:t>- предоставление статистической информации по всем видам информации.</a:t>
            </a:r>
            <a:endParaRPr lang="ru-RU" sz="16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CBD00F-7835-4C25-8F8D-2D3D13BCDA97}"/>
              </a:ext>
            </a:extLst>
          </p:cNvPr>
          <p:cNvSpPr txBox="1"/>
          <p:nvPr/>
        </p:nvSpPr>
        <p:spPr>
          <a:xfrm>
            <a:off x="319740" y="4838419"/>
            <a:ext cx="70785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Пункты полетно-информационного обслуживания:</a:t>
            </a:r>
          </a:p>
          <a:p>
            <a:pPr algn="just"/>
            <a:r>
              <a:rPr lang="ru-RU" sz="1600" dirty="0"/>
              <a:t>- обеспечение выполнения полетов в зоне ответственности Пункта (малый аэродром, посадочная площадка);</a:t>
            </a:r>
          </a:p>
          <a:p>
            <a:pPr algn="just"/>
            <a:r>
              <a:rPr lang="ru-RU" sz="1600" dirty="0"/>
              <a:t>- обмен информацией с Бортовыми трекерами и Центром обработки данных;</a:t>
            </a:r>
          </a:p>
          <a:p>
            <a:pPr algn="just"/>
            <a:r>
              <a:rPr lang="ru-RU" sz="1600" dirty="0"/>
              <a:t>- предоставление данных об ситуации в зоне ответственности (</a:t>
            </a:r>
            <a:r>
              <a:rPr lang="ru-RU" sz="1600" dirty="0" err="1"/>
              <a:t>метео</a:t>
            </a:r>
            <a:r>
              <a:rPr lang="ru-RU" sz="1600" dirty="0"/>
              <a:t>, воздушная обстановка, состояние полосы и оборудования, прогнозы).</a:t>
            </a:r>
          </a:p>
        </p:txBody>
      </p:sp>
      <p:pic>
        <p:nvPicPr>
          <p:cNvPr id="25" name="Рисунок 5">
            <a:extLst>
              <a:ext uri="{FF2B5EF4-FFF2-40B4-BE49-F238E27FC236}">
                <a16:creationId xmlns:a16="http://schemas.microsoft.com/office/drawing/2014/main" id="{172E48D2-B7FE-446B-9E88-7C825DC5E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405" y="1030520"/>
            <a:ext cx="1684201" cy="920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F52D24-0CE1-4F92-B94A-E457C7F8A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694" y="2007531"/>
            <a:ext cx="955621" cy="7167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3AC7929-0F75-4BE1-B922-16A584DFC7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631" y="4935652"/>
            <a:ext cx="1874629" cy="140597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9AE3D5-B427-4861-AF7E-8BE0C206D6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97" y="4966570"/>
            <a:ext cx="1652268" cy="138772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AE7184F-951A-4BA7-8DF3-6A0116DA7B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867" y="1849017"/>
            <a:ext cx="1156542" cy="920722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04B1AB6-B413-4CD5-B9D4-D1BAC988BE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48" y="1011852"/>
            <a:ext cx="1465981" cy="82761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F21583E-D660-42AF-8F26-E60ED869B6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2867" y="3017602"/>
            <a:ext cx="3047112" cy="16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85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3C7D75C4-FF8B-41FF-9BF4-58D3F4427A9C}"/>
              </a:ext>
            </a:extLst>
          </p:cNvPr>
          <p:cNvSpPr txBox="1"/>
          <p:nvPr/>
        </p:nvSpPr>
        <p:spPr>
          <a:xfrm>
            <a:off x="3020291" y="233711"/>
            <a:ext cx="5015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Предоставляемые сервисы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42FEB0-51B7-4AD6-95B1-A9C592317F89}"/>
              </a:ext>
            </a:extLst>
          </p:cNvPr>
          <p:cNvSpPr txBox="1"/>
          <p:nvPr/>
        </p:nvSpPr>
        <p:spPr>
          <a:xfrm>
            <a:off x="476758" y="827622"/>
            <a:ext cx="10612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/>
              <a:t>9. </a:t>
            </a:r>
            <a:r>
              <a:rPr lang="en-US" i="1" dirty="0"/>
              <a:t>Web-c</a:t>
            </a:r>
            <a:r>
              <a:rPr lang="ru-RU" i="1" dirty="0" err="1"/>
              <a:t>ервисы</a:t>
            </a:r>
            <a:r>
              <a:rPr lang="ru-RU" i="1" dirty="0"/>
              <a:t> для собственного Полетного оператора Центра Управления Полетами или Пункта ПИО: </a:t>
            </a:r>
          </a:p>
          <a:p>
            <a:pPr algn="just"/>
            <a:r>
              <a:rPr lang="ru-RU" sz="1600" b="1" dirty="0"/>
              <a:t>- </a:t>
            </a:r>
            <a:r>
              <a:rPr lang="ru-RU" sz="1600" dirty="0"/>
              <a:t>отдельный АРМ со своим набором функций;</a:t>
            </a:r>
          </a:p>
          <a:p>
            <a:pPr algn="just"/>
            <a:r>
              <a:rPr lang="ru-RU" sz="1600" dirty="0"/>
              <a:t>- заполнение суточного плана СПП; </a:t>
            </a:r>
          </a:p>
          <a:p>
            <a:pPr algn="just"/>
            <a:r>
              <a:rPr lang="ru-RU" sz="1600" dirty="0"/>
              <a:t>- привязка трекинга к плану полета;</a:t>
            </a:r>
          </a:p>
          <a:p>
            <a:pPr algn="just"/>
            <a:r>
              <a:rPr lang="ru-RU" sz="1600" dirty="0"/>
              <a:t>- воздушная обстановка по всем типам воздушных судов;</a:t>
            </a:r>
          </a:p>
          <a:p>
            <a:pPr algn="just"/>
            <a:r>
              <a:rPr lang="ru-RU" sz="1600" dirty="0"/>
              <a:t>- регистрация хода выполнения СПП; </a:t>
            </a:r>
          </a:p>
          <a:p>
            <a:pPr algn="just"/>
            <a:r>
              <a:rPr lang="ru-RU" sz="1600" dirty="0"/>
              <a:t>- навигационная, </a:t>
            </a:r>
            <a:r>
              <a:rPr lang="ru-RU" sz="1600" dirty="0" err="1"/>
              <a:t>метео</a:t>
            </a:r>
            <a:r>
              <a:rPr lang="ru-RU" sz="1600" dirty="0"/>
              <a:t> и справочная информация.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3E7ECC-CFD6-47BE-A153-06D7DFC1C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33" y="3083526"/>
            <a:ext cx="10711127" cy="37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03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</a:t>
            </a:r>
            <a:endParaRPr lang="ru-RU" dirty="0"/>
          </a:p>
          <a:p>
            <a:endParaRPr lang="ru-RU" b="1" dirty="0"/>
          </a:p>
          <a:p>
            <a:r>
              <a:rPr lang="ru-RU" dirty="0"/>
              <a:t>10.</a:t>
            </a:r>
            <a:r>
              <a:rPr lang="en-US" dirty="0"/>
              <a:t> </a:t>
            </a:r>
            <a:r>
              <a:rPr lang="ru-RU" i="1" dirty="0"/>
              <a:t>Информационное взаимодействие АК, аэропортов, </a:t>
            </a:r>
            <a:r>
              <a:rPr lang="en-US" i="1" dirty="0"/>
              <a:t>Clearance Delivery </a:t>
            </a:r>
            <a:r>
              <a:rPr lang="ru-RU" i="1" dirty="0"/>
              <a:t>в единой среде визуализации.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0884" y="4560287"/>
            <a:ext cx="271111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Пользователи ВП работают в единой информационной среде ситуационной осведомленности по оценке наземного обслуживания ВС.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509"/>
            <a:ext cx="2093996" cy="671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96" y="1325952"/>
            <a:ext cx="3080318" cy="1386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26281"/>
            <a:ext cx="9372600" cy="43423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44" y="1699097"/>
            <a:ext cx="1064392" cy="827861"/>
          </a:xfrm>
          <a:prstGeom prst="rect">
            <a:avLst/>
          </a:prstGeom>
        </p:spPr>
      </p:pic>
      <p:pic>
        <p:nvPicPr>
          <p:cNvPr id="2050" name="Picture 2" descr="http://www.t.ks.ua/sites/default/files/styles/left_list/public/bybax_njkke_0.jpg?itok=qlkPZiW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405" y="1714978"/>
            <a:ext cx="1227859" cy="6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80884" y="1714978"/>
            <a:ext cx="2596816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 списке парковок Полетный диспетчер отмечает состояние наземного обслуживания ВС. Это видит и диспетчер Разрешения на вылет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2292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endParaRPr lang="ru-RU" b="1" i="1" dirty="0"/>
          </a:p>
          <a:p>
            <a:r>
              <a:rPr lang="ru-RU" i="1" dirty="0"/>
              <a:t>11.</a:t>
            </a:r>
            <a:r>
              <a:rPr lang="en-US" i="1" dirty="0"/>
              <a:t> </a:t>
            </a:r>
            <a:r>
              <a:rPr lang="ru-RU" i="1" dirty="0"/>
              <a:t>Информационное взаимодействие со службами поиска и спасания. Предупреждение о задержках ВС в воздухе</a:t>
            </a:r>
            <a:r>
              <a:rPr lang="ru-RU" dirty="0"/>
              <a:t>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0884" y="5045090"/>
            <a:ext cx="271111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Оперативное воспроизведение траектории полета ВС</a:t>
            </a:r>
          </a:p>
          <a:p>
            <a:pPr algn="ctr"/>
            <a:r>
              <a:rPr lang="ru-RU" dirty="0"/>
              <a:t>всех типов на единой </a:t>
            </a:r>
            <a:r>
              <a:rPr lang="en-US" dirty="0"/>
              <a:t>Web-</a:t>
            </a:r>
            <a:r>
              <a:rPr lang="ru-RU" dirty="0"/>
              <a:t>платформе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509"/>
            <a:ext cx="2093996" cy="671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96" y="1229467"/>
            <a:ext cx="3080318" cy="13861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57848"/>
            <a:ext cx="9302934" cy="424156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827" y="319637"/>
            <a:ext cx="1246342" cy="909830"/>
          </a:xfrm>
          <a:prstGeom prst="rect">
            <a:avLst/>
          </a:prstGeom>
        </p:spPr>
      </p:pic>
      <p:graphicFrame>
        <p:nvGraphicFramePr>
          <p:cNvPr id="16" name="Object 1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1383427"/>
              </p:ext>
            </p:extLst>
          </p:nvPr>
        </p:nvGraphicFramePr>
        <p:xfrm>
          <a:off x="5360311" y="1636855"/>
          <a:ext cx="1286501" cy="554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Clip" r:id="rId7" imgW="1466698" imgH="690372" progId="">
                  <p:embed/>
                </p:oleObj>
              </mc:Choice>
              <mc:Fallback>
                <p:oleObj name="Clip" r:id="rId7" imgW="1466698" imgH="690372" progId="">
                  <p:embed/>
                  <p:pic>
                    <p:nvPicPr>
                      <p:cNvPr id="72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0311" y="1636855"/>
                        <a:ext cx="1286501" cy="5546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Объект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42" y="1503115"/>
            <a:ext cx="1408671" cy="936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67" y="1603136"/>
            <a:ext cx="1349460" cy="618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707655" y="2870339"/>
            <a:ext cx="348434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Службы поиска и спасания располагают оперативной информацией о воздушной обстановке всех типов ВС.</a:t>
            </a:r>
          </a:p>
          <a:p>
            <a:pPr algn="ctr"/>
            <a:r>
              <a:rPr lang="ru-RU" sz="1600" dirty="0"/>
              <a:t>Система автоматически предупреждает о пропадании трекинга ВС.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91285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0943969" y="-8457"/>
            <a:ext cx="84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  <a:r>
              <a:rPr lang="en-US" dirty="0"/>
              <a:t> (</a:t>
            </a:r>
            <a:r>
              <a:rPr lang="ru-RU" dirty="0"/>
              <a:t>13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1" y="-15882"/>
            <a:ext cx="1219200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00" y="4508501"/>
            <a:ext cx="3695700" cy="2123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000" dirty="0"/>
              <a:t>Выбрать АК</a:t>
            </a:r>
          </a:p>
          <a:p>
            <a:endParaRPr lang="ru-RU" sz="2000" dirty="0"/>
          </a:p>
          <a:p>
            <a:r>
              <a:rPr lang="ru-RU" sz="2000" dirty="0"/>
              <a:t>АВТ/АРМ – режимы работы</a:t>
            </a:r>
          </a:p>
          <a:p>
            <a:r>
              <a:rPr lang="ru-RU" sz="2000" dirty="0"/>
              <a:t>(АВТ – автопоиск отклонений;</a:t>
            </a:r>
          </a:p>
          <a:p>
            <a:r>
              <a:rPr lang="ru-RU" sz="2000" dirty="0"/>
              <a:t>АРМ – работа Оператора)</a:t>
            </a:r>
            <a:endParaRPr lang="en-US" sz="2000" dirty="0"/>
          </a:p>
          <a:p>
            <a:endParaRPr lang="en-US" sz="1600" dirty="0"/>
          </a:p>
          <a:p>
            <a:endParaRPr lang="ru-RU" sz="1600" b="1" dirty="0"/>
          </a:p>
        </p:txBody>
      </p:sp>
      <p:sp>
        <p:nvSpPr>
          <p:cNvPr id="3" name="Овал 2"/>
          <p:cNvSpPr/>
          <p:nvPr/>
        </p:nvSpPr>
        <p:spPr>
          <a:xfrm>
            <a:off x="482600" y="-96325"/>
            <a:ext cx="914400" cy="914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82600" y="105284"/>
            <a:ext cx="97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Портал</a:t>
            </a:r>
          </a:p>
        </p:txBody>
      </p:sp>
    </p:spTree>
    <p:extLst>
      <p:ext uri="{BB962C8B-B14F-4D97-AF65-F5344CB8AC3E}">
        <p14:creationId xmlns:p14="http://schemas.microsoft.com/office/powerpoint/2010/main" val="4195700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310" y="16607"/>
            <a:ext cx="96053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			</a:t>
            </a:r>
            <a:r>
              <a:rPr lang="ru-RU" sz="2400" b="1" dirty="0"/>
              <a:t>БД Пользователей ВП РФ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83" y="2594920"/>
            <a:ext cx="1193185" cy="959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83" y="2747320"/>
            <a:ext cx="1193185" cy="959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83" y="2899720"/>
            <a:ext cx="1193185" cy="959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32" y="4782066"/>
            <a:ext cx="1193185" cy="95932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337" y="2582587"/>
            <a:ext cx="1193185" cy="959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64" y="2774104"/>
            <a:ext cx="1193185" cy="959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17" y="5261726"/>
            <a:ext cx="1193185" cy="9593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37" y="1590315"/>
            <a:ext cx="922141" cy="649840"/>
          </a:xfrm>
          <a:prstGeom prst="rect">
            <a:avLst/>
          </a:prstGeom>
        </p:spPr>
      </p:pic>
      <p:pic>
        <p:nvPicPr>
          <p:cNvPr id="13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72" y="2453117"/>
            <a:ext cx="1342051" cy="892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615" y="1473202"/>
            <a:ext cx="4371565" cy="23559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573" y="2953289"/>
            <a:ext cx="1115079" cy="6009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623" y="5261726"/>
            <a:ext cx="1115079" cy="60095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2397" y="2831689"/>
            <a:ext cx="1115079" cy="6009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916" y="4787169"/>
            <a:ext cx="1762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Представления,</a:t>
            </a:r>
          </a:p>
          <a:p>
            <a:r>
              <a:rPr lang="ru-RU" dirty="0"/>
              <a:t>СХР, АТД, АТА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88541" y="2265405"/>
            <a:ext cx="214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АЭРОНЕТ</a:t>
            </a:r>
          </a:p>
        </p:txBody>
      </p:sp>
      <p:sp>
        <p:nvSpPr>
          <p:cNvPr id="22" name="Выгнутая вниз стрелка 21"/>
          <p:cNvSpPr/>
          <p:nvPr/>
        </p:nvSpPr>
        <p:spPr>
          <a:xfrm rot="1733140">
            <a:off x="1232152" y="4885701"/>
            <a:ext cx="3228359" cy="82023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13063981">
            <a:off x="1932498" y="3841365"/>
            <a:ext cx="3118142" cy="91681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72824" y="4124022"/>
            <a:ext cx="100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ОК/</a:t>
            </a:r>
            <a:r>
              <a:rPr lang="en-US" dirty="0"/>
              <a:t>NOK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5284754" y="6279067"/>
            <a:ext cx="214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ЗЦ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17361" y="1808985"/>
            <a:ext cx="333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Авиакомпании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59517" y="1215049"/>
            <a:ext cx="174874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«</a:t>
            </a:r>
            <a:r>
              <a:rPr lang="en-US" dirty="0"/>
              <a:t>Web-c</a:t>
            </a:r>
            <a:r>
              <a:rPr lang="ru-RU" dirty="0" err="1"/>
              <a:t>ервисы</a:t>
            </a:r>
            <a:r>
              <a:rPr lang="ru-RU" dirty="0"/>
              <a:t>»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27945" y="4467298"/>
            <a:ext cx="151515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«АРМ ЦПИО»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99" y="4953839"/>
            <a:ext cx="1193185" cy="95932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130" y="5136781"/>
            <a:ext cx="1193185" cy="95932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7361" y="5237614"/>
            <a:ext cx="1115079" cy="60095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27945" y="6096102"/>
            <a:ext cx="2067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КДП МВЛ, МДП. ЦПИО</a:t>
            </a:r>
          </a:p>
        </p:txBody>
      </p:sp>
      <p:sp>
        <p:nvSpPr>
          <p:cNvPr id="38" name="Стрелка вправо 37"/>
          <p:cNvSpPr/>
          <p:nvPr/>
        </p:nvSpPr>
        <p:spPr>
          <a:xfrm rot="8797375">
            <a:off x="2545698" y="2485144"/>
            <a:ext cx="852688" cy="361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969524">
            <a:off x="8050262" y="2696326"/>
            <a:ext cx="17365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/>
          <p:cNvSpPr txBox="1"/>
          <p:nvPr/>
        </p:nvSpPr>
        <p:spPr>
          <a:xfrm>
            <a:off x="90932" y="6081097"/>
            <a:ext cx="348434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Это не средства </a:t>
            </a:r>
            <a:r>
              <a:rPr lang="ru-RU" sz="1600" dirty="0" err="1"/>
              <a:t>ОрВД</a:t>
            </a:r>
            <a:r>
              <a:rPr lang="ru-RU" sz="1600" dirty="0"/>
              <a:t>, а информационная поддержка. 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890" y="1571409"/>
            <a:ext cx="792319" cy="142449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523" y="4823509"/>
            <a:ext cx="917877" cy="917877"/>
          </a:xfrm>
          <a:prstGeom prst="rect">
            <a:avLst/>
          </a:prstGeom>
        </p:spPr>
      </p:pic>
      <p:sp>
        <p:nvSpPr>
          <p:cNvPr id="48" name="Овал 47"/>
          <p:cNvSpPr/>
          <p:nvPr/>
        </p:nvSpPr>
        <p:spPr>
          <a:xfrm>
            <a:off x="4158706" y="938813"/>
            <a:ext cx="914400" cy="91440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4444055" y="1258655"/>
            <a:ext cx="34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308132" y="1121483"/>
            <a:ext cx="8573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сервер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119130" y="2152610"/>
            <a:ext cx="10596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клиент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01162" y="6279977"/>
            <a:ext cx="10596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клиент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14738" y="1764019"/>
            <a:ext cx="10596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клиент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38" y="1597314"/>
            <a:ext cx="1009995" cy="3237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56163" y="639932"/>
            <a:ext cx="393226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err="1"/>
              <a:t>Метео</a:t>
            </a:r>
            <a:r>
              <a:rPr lang="ru-RU" dirty="0"/>
              <a:t>, ФПЛ, НОТАМ, АНИ, трекинг</a:t>
            </a:r>
          </a:p>
        </p:txBody>
      </p:sp>
      <p:sp>
        <p:nvSpPr>
          <p:cNvPr id="3" name="Стрелка вниз 2"/>
          <p:cNvSpPr/>
          <p:nvPr/>
        </p:nvSpPr>
        <p:spPr>
          <a:xfrm rot="970151">
            <a:off x="6652460" y="969256"/>
            <a:ext cx="396160" cy="692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740" y="3563748"/>
            <a:ext cx="1064392" cy="82786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158922" y="4137266"/>
            <a:ext cx="1358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Аэропорты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87" y="11228"/>
            <a:ext cx="3484345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Им</a:t>
            </a:r>
            <a:r>
              <a:rPr lang="ru-RU" sz="1600" b="1" dirty="0"/>
              <a:t>еется 5 облачных серверов,</a:t>
            </a:r>
          </a:p>
          <a:p>
            <a:r>
              <a:rPr lang="ru-RU" sz="1600" b="1" dirty="0"/>
              <a:t> разных провайдеров. Задачи функционально распределены и зарезервированы. </a:t>
            </a:r>
          </a:p>
        </p:txBody>
      </p:sp>
      <p:sp>
        <p:nvSpPr>
          <p:cNvPr id="57" name="Стрелка вправо 38">
            <a:extLst>
              <a:ext uri="{FF2B5EF4-FFF2-40B4-BE49-F238E27FC236}">
                <a16:creationId xmlns:a16="http://schemas.microsoft.com/office/drawing/2014/main" id="{3BCD129A-9983-4F24-A0E0-F693D7C85AB2}"/>
              </a:ext>
            </a:extLst>
          </p:cNvPr>
          <p:cNvSpPr/>
          <p:nvPr/>
        </p:nvSpPr>
        <p:spPr>
          <a:xfrm rot="3091891">
            <a:off x="7442246" y="4146852"/>
            <a:ext cx="910562" cy="41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FDF862-AA87-4F7F-8364-9B0280507A20}"/>
              </a:ext>
            </a:extLst>
          </p:cNvPr>
          <p:cNvSpPr txBox="1"/>
          <p:nvPr/>
        </p:nvSpPr>
        <p:spPr>
          <a:xfrm>
            <a:off x="10184020" y="5293473"/>
            <a:ext cx="10596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клиент</a:t>
            </a:r>
          </a:p>
        </p:txBody>
      </p:sp>
      <p:sp>
        <p:nvSpPr>
          <p:cNvPr id="59" name="Стрелка вправо 38">
            <a:extLst>
              <a:ext uri="{FF2B5EF4-FFF2-40B4-BE49-F238E27FC236}">
                <a16:creationId xmlns:a16="http://schemas.microsoft.com/office/drawing/2014/main" id="{4B54613F-4185-4E77-943E-EC62D0F5002B}"/>
              </a:ext>
            </a:extLst>
          </p:cNvPr>
          <p:cNvSpPr/>
          <p:nvPr/>
        </p:nvSpPr>
        <p:spPr>
          <a:xfrm rot="5575199">
            <a:off x="5311488" y="4279013"/>
            <a:ext cx="910562" cy="4189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63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endParaRPr lang="ru-RU" b="1" i="1" dirty="0"/>
          </a:p>
          <a:p>
            <a:pPr marL="342900" indent="-342900">
              <a:buAutoNum type="arabicPeriod"/>
            </a:pPr>
            <a:r>
              <a:rPr lang="ru-RU" i="1" dirty="0"/>
              <a:t>Удаленная идентификация БВС в едином воздушном пространстве</a:t>
            </a:r>
            <a:endParaRPr lang="en-US" i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09000" y="5930900"/>
            <a:ext cx="3683000" cy="9180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/>
              <a:t>Результат:</a:t>
            </a:r>
          </a:p>
          <a:p>
            <a:r>
              <a:rPr lang="ru-RU" dirty="0"/>
              <a:t>Доступ для  удаленной идентификации своих БВС (</a:t>
            </a:r>
            <a:r>
              <a:rPr lang="en-US" dirty="0"/>
              <a:t>API</a:t>
            </a:r>
            <a:r>
              <a:rPr lang="ru-RU" dirty="0"/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12520"/>
            <a:ext cx="11633200" cy="463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06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063BA-1948-C291-F07C-8C10422DAA80}"/>
              </a:ext>
            </a:extLst>
          </p:cNvPr>
          <p:cNvSpPr txBox="1"/>
          <p:nvPr/>
        </p:nvSpPr>
        <p:spPr>
          <a:xfrm>
            <a:off x="858416" y="267478"/>
            <a:ext cx="10613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/>
          </a:p>
          <a:p>
            <a:pPr algn="ctr"/>
            <a:r>
              <a:rPr lang="en-US" b="1" dirty="0"/>
              <a:t>Web-</a:t>
            </a:r>
            <a:r>
              <a:rPr lang="ru-RU" b="1" dirty="0"/>
              <a:t>сервисы обеспечения совместных полетов пилотируемой и беспилотной авиации</a:t>
            </a:r>
            <a:endParaRPr lang="en-US" b="1" dirty="0"/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6F6DDB-19E0-D664-06B7-B1D005455253}"/>
              </a:ext>
            </a:extLst>
          </p:cNvPr>
          <p:cNvSpPr txBox="1"/>
          <p:nvPr/>
        </p:nvSpPr>
        <p:spPr>
          <a:xfrm>
            <a:off x="410546" y="1020147"/>
            <a:ext cx="1106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</a:t>
            </a:r>
            <a:r>
              <a:rPr lang="ru-RU" dirty="0"/>
              <a:t>Цифровая платформа предоставляет сервисы </a:t>
            </a:r>
            <a:r>
              <a:rPr lang="ru-RU" b="1" dirty="0"/>
              <a:t>Полетному</a:t>
            </a:r>
            <a:r>
              <a:rPr lang="ru-RU" dirty="0"/>
              <a:t> </a:t>
            </a:r>
            <a:r>
              <a:rPr lang="ru-RU" b="1" dirty="0"/>
              <a:t>Диспетчеру*/Оператору ПДСП </a:t>
            </a:r>
            <a:r>
              <a:rPr lang="ru-RU" dirty="0"/>
              <a:t>по обеспечению выполнения суточного плана полетов </a:t>
            </a:r>
            <a:r>
              <a:rPr lang="ru-RU" b="1" dirty="0"/>
              <a:t>(СПП) </a:t>
            </a:r>
            <a:r>
              <a:rPr lang="ru-RU" dirty="0"/>
              <a:t>и согласования пересечения маршрутов </a:t>
            </a:r>
            <a:r>
              <a:rPr lang="ru-RU" b="1" dirty="0"/>
              <a:t>БВС/ПВС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B15E2B-2FED-C5AA-A4A3-4B48F7E3C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6" y="1666478"/>
            <a:ext cx="9726804" cy="3603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7FF104-3CE6-F36F-6FCD-830E1D027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683" y="3468099"/>
            <a:ext cx="8453535" cy="199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4BD92D-F587-B610-B0BB-0A9AFC3493FF}"/>
              </a:ext>
            </a:extLst>
          </p:cNvPr>
          <p:cNvSpPr txBox="1"/>
          <p:nvPr/>
        </p:nvSpPr>
        <p:spPr>
          <a:xfrm>
            <a:off x="147782" y="5369369"/>
            <a:ext cx="11781453" cy="1315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8180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Полетный диспетчер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авиакомпании (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10106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.2021 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ICAO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,) он же </a:t>
            </a:r>
            <a:r>
              <a:rPr lang="ru-RU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Полетный оператор</a:t>
            </a:r>
          </a:p>
          <a:p>
            <a:pPr algn="just"/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Подготавливает и представляет в установленном порядке план полета, контролирует его прохождение через органы по организации воздушного движения (ОрВД) и при необходимости изменяет его. Проводит предполетную консультацию с экипажем воздушного судна. Осуществляет непрерывное наземное сопровождение обслуживаемого полета воздушного судна. Контролирует изменения аэронавигационной и метеорологической обстановки и принимает необходимые меры по обеспечению выполнения полета. В случае необходимости передает на борт воздушного судна необходимую информацию, относящуюся к безопасности выполняемого полета, изменению текущей аэронавигационной обстановки, существенному изменению метеорологических условий по маршруту следования полета, а также к изменению первоначального плана полета</a:t>
            </a:r>
            <a:r>
              <a:rPr lang="ru-RU" sz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F207B6-5DF9-740A-C052-9FCFC10E6432}"/>
              </a:ext>
            </a:extLst>
          </p:cNvPr>
          <p:cNvSpPr txBox="1"/>
          <p:nvPr/>
        </p:nvSpPr>
        <p:spPr>
          <a:xfrm>
            <a:off x="10264451" y="2530764"/>
            <a:ext cx="1853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Вход</a:t>
            </a:r>
            <a:r>
              <a:rPr lang="ru-RU" sz="1200" dirty="0"/>
              <a:t> </a:t>
            </a:r>
            <a:r>
              <a:rPr lang="en-US" sz="1200" dirty="0"/>
              <a:t>WEB-</a:t>
            </a:r>
            <a:r>
              <a:rPr lang="ru-RU" sz="1200" dirty="0"/>
              <a:t>сервиса- СПП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20E00-CA16-1759-A8D3-6E7E7DF4E051}"/>
              </a:ext>
            </a:extLst>
          </p:cNvPr>
          <p:cNvSpPr txBox="1"/>
          <p:nvPr/>
        </p:nvSpPr>
        <p:spPr>
          <a:xfrm>
            <a:off x="8493968" y="4806290"/>
            <a:ext cx="3701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                  </a:t>
            </a:r>
            <a:r>
              <a:rPr lang="ru-RU" sz="1200" b="1" dirty="0">
                <a:solidFill>
                  <a:srgbClr val="FF0000"/>
                </a:solidFill>
              </a:rPr>
              <a:t>Выход</a:t>
            </a:r>
            <a:r>
              <a:rPr lang="en-US" sz="1200" dirty="0"/>
              <a:t> WEB-</a:t>
            </a:r>
            <a:r>
              <a:rPr lang="ru-RU" sz="1200" dirty="0"/>
              <a:t>сервиса</a:t>
            </a:r>
            <a:r>
              <a:rPr lang="en-US" sz="1200" dirty="0"/>
              <a:t> </a:t>
            </a:r>
            <a:r>
              <a:rPr lang="ru-RU" sz="1200" dirty="0"/>
              <a:t>ход выполнения СПП</a:t>
            </a:r>
          </a:p>
        </p:txBody>
      </p:sp>
    </p:spTree>
    <p:extLst>
      <p:ext uri="{BB962C8B-B14F-4D97-AF65-F5344CB8AC3E}">
        <p14:creationId xmlns:p14="http://schemas.microsoft.com/office/powerpoint/2010/main" val="3369175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</a:p>
          <a:p>
            <a:endParaRPr lang="ru-RU" b="1" dirty="0"/>
          </a:p>
          <a:p>
            <a:r>
              <a:rPr lang="en-US" i="1" dirty="0"/>
              <a:t>3. </a:t>
            </a:r>
            <a:r>
              <a:rPr lang="ru-RU" i="1" dirty="0"/>
              <a:t>Информационное взаимодействие </a:t>
            </a:r>
            <a:r>
              <a:rPr lang="ru-RU" i="1" dirty="0" err="1"/>
              <a:t>Аэронет</a:t>
            </a:r>
            <a:r>
              <a:rPr lang="ru-RU" i="1" dirty="0"/>
              <a:t> с ЗЦ/ГЦ </a:t>
            </a:r>
            <a:r>
              <a:rPr lang="ru-RU" i="1" dirty="0" err="1"/>
              <a:t>ОрВД</a:t>
            </a:r>
            <a:r>
              <a:rPr lang="ru-RU" i="1" dirty="0"/>
              <a:t>. Подача и утверждение представлений и планов полета БВС.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10701" y="4399984"/>
            <a:ext cx="27813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Сокращение сроков согласования.</a:t>
            </a:r>
          </a:p>
          <a:p>
            <a:pPr algn="ctr"/>
            <a:r>
              <a:rPr lang="ru-RU" dirty="0"/>
              <a:t>Исключение голосовой связи взаимодействия, объективный контроль полетов БВС. </a:t>
            </a:r>
            <a:r>
              <a:rPr lang="ru-RU" dirty="0" err="1"/>
              <a:t>Аэронет+ГЦ</a:t>
            </a:r>
            <a:r>
              <a:rPr lang="ru-RU" dirty="0"/>
              <a:t>/ЗЦ </a:t>
            </a:r>
            <a:r>
              <a:rPr lang="ru-RU" dirty="0" err="1"/>
              <a:t>ОрВД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410701" cy="51313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7655" y="2224216"/>
            <a:ext cx="348434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 нашем портале разработан функционал для подачи плана полета в ЗЦ/ГЦ ОрВД и получения подтверждения согласно ТС-ГА</a:t>
            </a:r>
          </a:p>
          <a:p>
            <a:pPr algn="ctr"/>
            <a:r>
              <a:rPr lang="ru-RU" sz="1600" dirty="0"/>
              <a:t>(указать на БВС, выбрать «ФПЛ», ввести план, направить в ЗЦ…) </a:t>
            </a:r>
          </a:p>
          <a:p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6824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endParaRPr lang="ru-RU" b="1" dirty="0"/>
          </a:p>
          <a:p>
            <a:r>
              <a:rPr lang="ru-RU" dirty="0"/>
              <a:t>4. </a:t>
            </a:r>
            <a:r>
              <a:rPr lang="ru-RU" i="1" dirty="0"/>
              <a:t>Контроль выдерживания заявленных параметров полета. Предоставление </a:t>
            </a:r>
            <a:r>
              <a:rPr lang="ru-RU" i="1" dirty="0" err="1"/>
              <a:t>метеоинформации</a:t>
            </a:r>
            <a:r>
              <a:rPr lang="ru-RU" i="1" dirty="0"/>
              <a:t>, НОТАМ, общая воздушная обстановка в зоне полета БВС с привязкой к плану.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0884" y="5380672"/>
            <a:ext cx="2711116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Обеспечение безопасности полетов в неконтролируемом пространстве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3407"/>
            <a:ext cx="9480884" cy="4864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07655" y="1993407"/>
            <a:ext cx="348434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При указании на строку в суточном плане полетов БВС/ПВС отображается информация о погоде на запланированное время и район полетов, а также информация об ограничениях в данном регионе.</a:t>
            </a:r>
          </a:p>
          <a:p>
            <a:pPr algn="ctr"/>
            <a:r>
              <a:rPr lang="ru-RU" sz="1600" dirty="0"/>
              <a:t>Это позволяет выполнять автоматический контроль выдерживания заявленной зоны/маршрута полетов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69239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endParaRPr lang="ru-RU" b="1" dirty="0"/>
          </a:p>
          <a:p>
            <a:r>
              <a:rPr lang="ru-RU" dirty="0"/>
              <a:t>5. </a:t>
            </a:r>
            <a:r>
              <a:rPr lang="ru-RU" i="1" dirty="0"/>
              <a:t>АРМ диспетчера МДП, КДП МВЛ, ПИЦ для ситуационной осведомленности при полетном обслуживании в неконтролируемом пространстве.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480884" y="5103674"/>
            <a:ext cx="271111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Обеспечение безопасности полетов в неконтролируемом пространстве.</a:t>
            </a:r>
          </a:p>
          <a:p>
            <a:pPr algn="ctr"/>
            <a:r>
              <a:rPr lang="ru-RU" dirty="0" err="1"/>
              <a:t>Аэронет+ГЦ</a:t>
            </a:r>
            <a:r>
              <a:rPr lang="ru-RU" dirty="0"/>
              <a:t>/ЗЦ </a:t>
            </a:r>
            <a:r>
              <a:rPr lang="ru-RU" dirty="0" err="1"/>
              <a:t>ОрВД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7904"/>
            <a:ext cx="9369673" cy="4620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00" y="302786"/>
            <a:ext cx="1297173" cy="9926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4446" y="440498"/>
            <a:ext cx="1115079" cy="600952"/>
          </a:xfrm>
          <a:prstGeom prst="rect">
            <a:avLst/>
          </a:prstGeom>
        </p:spPr>
      </p:pic>
      <p:pic>
        <p:nvPicPr>
          <p:cNvPr id="10" name="Рисунок 9" descr="C:\Users\Владимир\Desktop\история СОЛОВКИ\20181122_121453_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52" y="4809722"/>
            <a:ext cx="1999021" cy="201170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8707655" y="2129255"/>
            <a:ext cx="3484345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Сервис-предприятия изготавливает и поставляет КДП МВЛ. </a:t>
            </a:r>
          </a:p>
          <a:p>
            <a:pPr algn="ctr"/>
            <a:r>
              <a:rPr lang="ru-RU" sz="1600" dirty="0"/>
              <a:t>Ответом на заявку по сертификации </a:t>
            </a:r>
            <a:r>
              <a:rPr lang="en-US" sz="1600" dirty="0"/>
              <a:t>web-</a:t>
            </a:r>
            <a:r>
              <a:rPr lang="ru-RU" sz="1600" dirty="0"/>
              <a:t>сервиса ситуационной осведомленности в нижнем ВП Росавиация рекомендовала представить сервис в форме </a:t>
            </a:r>
          </a:p>
          <a:p>
            <a:pPr algn="ctr"/>
            <a:r>
              <a:rPr lang="ru-RU" sz="1600" dirty="0"/>
              <a:t>АРМ диспетчера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97000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9882" y="302786"/>
            <a:ext cx="744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Web-</a:t>
            </a:r>
            <a:r>
              <a:rPr lang="ru-RU" b="1" dirty="0"/>
              <a:t>сервисы Пользователям воздушного пространства          </a:t>
            </a:r>
            <a:endParaRPr lang="ru-RU" dirty="0"/>
          </a:p>
          <a:p>
            <a:endParaRPr lang="ru-RU" b="1" dirty="0"/>
          </a:p>
          <a:p>
            <a:r>
              <a:rPr lang="ru-RU" dirty="0"/>
              <a:t>6. </a:t>
            </a:r>
            <a:r>
              <a:rPr lang="ru-RU" i="1" dirty="0"/>
              <a:t>Оперативная оценка </a:t>
            </a:r>
            <a:r>
              <a:rPr lang="en-US" i="1" dirty="0"/>
              <a:t>KPI (</a:t>
            </a:r>
            <a:r>
              <a:rPr lang="ru-RU" i="1" dirty="0"/>
              <a:t>основные показатели эффективности</a:t>
            </a:r>
            <a:r>
              <a:rPr lang="en-US" i="1" dirty="0"/>
              <a:t>)</a:t>
            </a:r>
            <a:r>
              <a:rPr lang="ru-RU" i="1" dirty="0"/>
              <a:t> авиакомпаний.  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56602" y="4775200"/>
            <a:ext cx="35433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Результат:</a:t>
            </a:r>
          </a:p>
          <a:p>
            <a:pPr algn="ctr"/>
            <a:r>
              <a:rPr lang="ru-RU" dirty="0"/>
              <a:t>Импортозамещение </a:t>
            </a:r>
            <a:r>
              <a:rPr lang="en-US" dirty="0"/>
              <a:t>Web-</a:t>
            </a:r>
            <a:r>
              <a:rPr lang="ru-RU" dirty="0"/>
              <a:t>сервисов авиакомпаний за счет единой базы мониторинга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509"/>
            <a:ext cx="2093996" cy="6711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39" y="1233423"/>
            <a:ext cx="3080318" cy="13861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578" y="1623917"/>
            <a:ext cx="1756787" cy="6051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4666" y="1503114"/>
            <a:ext cx="2263869" cy="6698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356601" y="2451100"/>
            <a:ext cx="3543300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sng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На специализированных порталах авиакомпаний решается задача оперативной оценки эффективности организации полетов предприятиями. См.</a:t>
            </a:r>
            <a:r>
              <a:rPr lang="en-US" sz="1600" dirty="0"/>
              <a:t> </a:t>
            </a:r>
            <a:r>
              <a:rPr lang="en-US" sz="1600" dirty="0">
                <a:hlinkClick r:id="rId6"/>
              </a:rPr>
              <a:t>https://aviasafety.ru/34019/</a:t>
            </a:r>
            <a:endParaRPr lang="ru-RU" sz="1600" dirty="0"/>
          </a:p>
          <a:p>
            <a:pPr algn="ctr"/>
            <a:r>
              <a:rPr lang="en-US" sz="1600" b="1" dirty="0"/>
              <a:t>KPI (</a:t>
            </a:r>
            <a:r>
              <a:rPr lang="en-US" b="1" dirty="0"/>
              <a:t>Key</a:t>
            </a:r>
            <a:r>
              <a:rPr lang="en-US" dirty="0"/>
              <a:t> </a:t>
            </a:r>
            <a:r>
              <a:rPr lang="en-US" b="1" dirty="0"/>
              <a:t>Performance</a:t>
            </a:r>
            <a:r>
              <a:rPr lang="en-US" dirty="0"/>
              <a:t> </a:t>
            </a:r>
            <a:r>
              <a:rPr lang="en-US" b="1" dirty="0"/>
              <a:t>Indicators</a:t>
            </a:r>
            <a:r>
              <a:rPr lang="en-US" sz="1600" b="1" dirty="0"/>
              <a:t>)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349873"/>
            <a:ext cx="8242301" cy="450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8115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15135</TotalTime>
  <Words>1019</Words>
  <Application>Microsoft Office PowerPoint</Application>
  <PresentationFormat>Широкоэкранный</PresentationFormat>
  <Paragraphs>134</Paragraphs>
  <Slides>14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Clip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АЙ ДИ ЭС</cp:lastModifiedBy>
  <cp:revision>186</cp:revision>
  <dcterms:created xsi:type="dcterms:W3CDTF">2019-10-09T06:38:49Z</dcterms:created>
  <dcterms:modified xsi:type="dcterms:W3CDTF">2023-10-24T12:55:27Z</dcterms:modified>
</cp:coreProperties>
</file>